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58" r:id="rId5"/>
    <p:sldId id="259" r:id="rId6"/>
    <p:sldId id="266" r:id="rId7"/>
    <p:sldId id="267" r:id="rId8"/>
    <p:sldId id="265" r:id="rId9"/>
    <p:sldId id="260" r:id="rId10"/>
    <p:sldId id="268" r:id="rId11"/>
    <p:sldId id="26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DFA9E3-4D53-4C75-87E8-B9B564FEA748}" v="463" dt="2023-07-18T18:55:53.1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9972" autoAdjust="0"/>
    <p:restoredTop sz="94660"/>
  </p:normalViewPr>
  <p:slideViewPr>
    <p:cSldViewPr snapToGrid="0">
      <p:cViewPr>
        <p:scale>
          <a:sx n="70" d="100"/>
          <a:sy n="70" d="100"/>
        </p:scale>
        <p:origin x="-540" y="-16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pPr/>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xmlns=""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pPr/>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xmlns=""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pPr/>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xmlns=""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pPr/>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xmlns=""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pPr/>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xmlns=""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pPr/>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xmlns=""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pPr/>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xmlns=""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pPr/>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xmlns=""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pPr/>
              <a:t>8/9/2023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xmlns=""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pPr/>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xmlns=""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pPr/>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xmlns=""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pPr/>
              <a:t>8/9/2023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pPr/>
              <a:t>‹#›</a:t>
            </a:fld>
            <a:endParaRPr lang="en-US"/>
          </a:p>
        </p:txBody>
      </p:sp>
    </p:spTree>
    <p:extLst>
      <p:ext uri="{BB962C8B-B14F-4D97-AF65-F5344CB8AC3E}">
        <p14:creationId xmlns:p14="http://schemas.microsoft.com/office/powerpoint/2010/main" xmlns=""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xmlns="" id="{A8CCCB6D-5162-4AAE-A5E3-3AC55410DB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0BCD8C04-CC7B-40EF-82EB-E9821F79BB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70" y="2458"/>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a:extLst>
              <a:ext uri="{FF2B5EF4-FFF2-40B4-BE49-F238E27FC236}">
                <a16:creationId xmlns:a16="http://schemas.microsoft.com/office/drawing/2014/main" xmlns="" id="{56DFFAFF-1C93-963D-DE5E-FDCFBFD9C8BA}"/>
              </a:ext>
              <a:ext uri="{C183D7F6-B498-43B3-948B-1728B52AA6E4}">
                <adec:decorative xmlns:adec="http://schemas.microsoft.com/office/drawing/2017/decorative" xmlns="" val="1"/>
              </a:ext>
            </a:extLst>
          </p:cNvPr>
          <p:cNvPicPr>
            <a:picLocks noChangeAspect="1"/>
          </p:cNvPicPr>
          <p:nvPr/>
        </p:nvPicPr>
        <p:blipFill rotWithShape="1">
          <a:blip r:embed="rId2">
            <a:alphaModFix amt="40000"/>
          </a:blip>
          <a:srcRect l="15140" r="12160" b="-1"/>
          <a:stretch/>
        </p:blipFill>
        <p:spPr>
          <a:xfrm>
            <a:off x="-170" y="10"/>
            <a:ext cx="8450317" cy="6857990"/>
          </a:xfrm>
          <a:prstGeom prst="rect">
            <a:avLst/>
          </a:prstGeom>
        </p:spPr>
      </p:pic>
      <p:sp>
        <p:nvSpPr>
          <p:cNvPr id="2" name="Title 1"/>
          <p:cNvSpPr>
            <a:spLocks noGrp="1"/>
          </p:cNvSpPr>
          <p:nvPr>
            <p:ph type="ctrTitle"/>
          </p:nvPr>
        </p:nvSpPr>
        <p:spPr>
          <a:xfrm>
            <a:off x="-1301" y="4805159"/>
            <a:ext cx="4620584" cy="2011507"/>
          </a:xfrm>
        </p:spPr>
        <p:txBody>
          <a:bodyPr>
            <a:normAutofit fontScale="90000"/>
          </a:bodyPr>
          <a:lstStyle/>
          <a:p>
            <a:pPr algn="l"/>
            <a:r>
              <a:rPr lang="en-US" sz="4400" b="1" dirty="0" smtClean="0">
                <a:solidFill>
                  <a:schemeClr val="tx1">
                    <a:lumMod val="95000"/>
                    <a:lumOff val="5000"/>
                  </a:schemeClr>
                </a:solidFill>
                <a:highlight>
                  <a:srgbClr val="C0C0C0"/>
                </a:highlight>
                <a:latin typeface="Calibri"/>
                <a:cs typeface="Calibri Light"/>
              </a:rPr>
              <a:t>TOPIC-</a:t>
            </a:r>
            <a:br>
              <a:rPr lang="en-US" sz="4400" b="1" dirty="0" smtClean="0">
                <a:solidFill>
                  <a:schemeClr val="tx1">
                    <a:lumMod val="95000"/>
                    <a:lumOff val="5000"/>
                  </a:schemeClr>
                </a:solidFill>
                <a:highlight>
                  <a:srgbClr val="C0C0C0"/>
                </a:highlight>
                <a:latin typeface="Calibri"/>
                <a:cs typeface="Calibri Light"/>
              </a:rPr>
            </a:br>
            <a:r>
              <a:rPr lang="en-US" sz="4400" b="1" dirty="0" smtClean="0">
                <a:solidFill>
                  <a:schemeClr val="tx1">
                    <a:lumMod val="95000"/>
                    <a:lumOff val="5000"/>
                  </a:schemeClr>
                </a:solidFill>
                <a:highlight>
                  <a:srgbClr val="C0C0C0"/>
                </a:highlight>
                <a:latin typeface="Calibri"/>
                <a:cs typeface="Calibri Light"/>
              </a:rPr>
              <a:t>POPULATION RESOURCE REGIONS </a:t>
            </a:r>
            <a:endParaRPr lang="en-US" sz="4400" b="1" dirty="0">
              <a:solidFill>
                <a:schemeClr val="tx1">
                  <a:lumMod val="95000"/>
                  <a:lumOff val="5000"/>
                </a:schemeClr>
              </a:solidFill>
              <a:highlight>
                <a:srgbClr val="C0C0C0"/>
              </a:highlight>
              <a:latin typeface="Calibri"/>
              <a:cs typeface="Calibri Light"/>
            </a:endParaRPr>
          </a:p>
        </p:txBody>
      </p:sp>
      <p:pic>
        <p:nvPicPr>
          <p:cNvPr id="8" name="Picture 8" descr="A person wearing glasses and a yellow and white dress&#10;&#10;Description automatically generated">
            <a:extLst>
              <a:ext uri="{FF2B5EF4-FFF2-40B4-BE49-F238E27FC236}">
                <a16:creationId xmlns:a16="http://schemas.microsoft.com/office/drawing/2014/main" xmlns="" id="{2AB3F394-59B7-640B-A021-3CF939D3AFFA}"/>
              </a:ext>
            </a:extLst>
          </p:cNvPr>
          <p:cNvPicPr>
            <a:picLocks noChangeAspect="1"/>
          </p:cNvPicPr>
          <p:nvPr/>
        </p:nvPicPr>
        <p:blipFill rotWithShape="1">
          <a:blip r:embed="rId3"/>
          <a:srcRect r="2" b="26968"/>
          <a:stretch/>
        </p:blipFill>
        <p:spPr>
          <a:xfrm>
            <a:off x="6225997" y="-2458"/>
            <a:ext cx="5962785"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5" name="TextBox 4">
            <a:extLst>
              <a:ext uri="{FF2B5EF4-FFF2-40B4-BE49-F238E27FC236}">
                <a16:creationId xmlns:a16="http://schemas.microsoft.com/office/drawing/2014/main" xmlns="" id="{F7FB6E03-733E-0F90-D8B6-ED3492768997}"/>
              </a:ext>
            </a:extLst>
          </p:cNvPr>
          <p:cNvSpPr txBox="1"/>
          <p:nvPr/>
        </p:nvSpPr>
        <p:spPr>
          <a:xfrm>
            <a:off x="4724400" y="4443413"/>
            <a:ext cx="2743200" cy="317500"/>
          </a:xfrm>
          <a:prstGeom prst="rect">
            <a:avLst/>
          </a:prstGeom>
        </p:spPr>
        <p:txBody>
          <a:bodyPr lIns="91440" tIns="45720" rIns="91440" bIns="45720" anchor="t">
            <a:normAutofit fontScale="92500" lnSpcReduction="20000"/>
          </a:bodyPr>
          <a:lstStyle/>
          <a:p>
            <a:endParaRPr lang="en-US" dirty="0">
              <a:cs typeface="Calibri"/>
            </a:endParaRPr>
          </a:p>
        </p:txBody>
      </p:sp>
      <p:sp>
        <p:nvSpPr>
          <p:cNvPr id="9" name="TextBox 8">
            <a:extLst>
              <a:ext uri="{FF2B5EF4-FFF2-40B4-BE49-F238E27FC236}">
                <a16:creationId xmlns:a16="http://schemas.microsoft.com/office/drawing/2014/main" xmlns="" id="{9614A092-9EB1-7F23-4B46-F8AADF606DEE}"/>
              </a:ext>
            </a:extLst>
          </p:cNvPr>
          <p:cNvSpPr txBox="1"/>
          <p:nvPr/>
        </p:nvSpPr>
        <p:spPr>
          <a:xfrm>
            <a:off x="6353908" y="5460609"/>
            <a:ext cx="5831056" cy="1346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dirty="0">
                <a:solidFill>
                  <a:schemeClr val="bg1"/>
                </a:solidFill>
                <a:highlight>
                  <a:srgbClr val="000000"/>
                </a:highlight>
                <a:cs typeface="Calibri"/>
              </a:rPr>
              <a:t>BY- SUNITA CHANSORIA</a:t>
            </a:r>
          </a:p>
          <a:p>
            <a:pPr algn="ctr"/>
            <a:r>
              <a:rPr lang="en-US" sz="2000" b="1" i="1" dirty="0">
                <a:solidFill>
                  <a:schemeClr val="bg1"/>
                </a:solidFill>
                <a:highlight>
                  <a:srgbClr val="000000"/>
                </a:highlight>
                <a:cs typeface="Calibri"/>
              </a:rPr>
              <a:t>ASSISTANT PROFESSOR </a:t>
            </a:r>
          </a:p>
          <a:p>
            <a:pPr algn="ctr"/>
            <a:r>
              <a:rPr lang="en-US" sz="2000" b="1" i="1" dirty="0">
                <a:solidFill>
                  <a:schemeClr val="bg1"/>
                </a:solidFill>
                <a:highlight>
                  <a:srgbClr val="000000"/>
                </a:highlight>
                <a:cs typeface="Calibri"/>
              </a:rPr>
              <a:t>DEPARTMENT OF GEOGRAPHY</a:t>
            </a:r>
          </a:p>
          <a:p>
            <a:pPr algn="ctr"/>
            <a:r>
              <a:rPr lang="en-US" sz="2000" b="1" i="1" dirty="0">
                <a:solidFill>
                  <a:schemeClr val="bg1"/>
                </a:solidFill>
                <a:highlight>
                  <a:srgbClr val="000000"/>
                </a:highlight>
                <a:cs typeface="Calibri"/>
              </a:rPr>
              <a:t>DURGA MAHAVIDAYALAYA RAIPUR (C.G)</a:t>
            </a:r>
          </a:p>
        </p:txBody>
      </p:sp>
    </p:spTree>
    <p:extLst>
      <p:ext uri="{BB962C8B-B14F-4D97-AF65-F5344CB8AC3E}">
        <p14:creationId xmlns:p14="http://schemas.microsoft.com/office/powerpoint/2010/main" xmlns="" val="109857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rPr>
              <a:t>             5. Arctic Desert Type Regions</a:t>
            </a:r>
          </a:p>
          <a:p>
            <a:pPr marL="914400" lvl="1" indent="-457200"/>
            <a:r>
              <a:rPr lang="en-US" sz="2000" dirty="0" smtClean="0">
                <a:solidFill>
                  <a:schemeClr val="tx1"/>
                </a:solidFill>
              </a:rPr>
              <a:t> </a:t>
            </a:r>
            <a:r>
              <a:rPr lang="en-US" sz="2000" dirty="0" smtClean="0">
                <a:solidFill>
                  <a:schemeClr val="tx1"/>
                </a:solidFill>
              </a:rPr>
              <a:t> 1. This </a:t>
            </a:r>
            <a:r>
              <a:rPr lang="en-US" sz="2000" dirty="0" smtClean="0">
                <a:solidFill>
                  <a:schemeClr val="tx1"/>
                </a:solidFill>
              </a:rPr>
              <a:t>is the least important population-resource region of the world. </a:t>
            </a:r>
            <a:endParaRPr lang="en-US" sz="2000" dirty="0" smtClean="0">
              <a:solidFill>
                <a:schemeClr val="tx1"/>
              </a:solidFill>
            </a:endParaRPr>
          </a:p>
          <a:p>
            <a:pPr marL="457200" indent="-457200"/>
            <a:r>
              <a:rPr lang="en-US" sz="2000" dirty="0" smtClean="0">
                <a:solidFill>
                  <a:schemeClr val="tx1"/>
                </a:solidFill>
              </a:rPr>
              <a:t>          2</a:t>
            </a:r>
            <a:r>
              <a:rPr lang="en-US" sz="2000" dirty="0" smtClean="0">
                <a:solidFill>
                  <a:schemeClr val="tx1"/>
                </a:solidFill>
              </a:rPr>
              <a:t>. These are fairly extensive areas which have remained entirely uninhabited due to excessive aridity or </a:t>
            </a:r>
            <a:endParaRPr lang="en-US" sz="2000" dirty="0" smtClean="0">
              <a:solidFill>
                <a:schemeClr val="tx1"/>
              </a:solidFill>
            </a:endParaRPr>
          </a:p>
          <a:p>
            <a:pPr marL="457200" indent="-457200"/>
            <a:r>
              <a:rPr lang="en-US" sz="2000" dirty="0" smtClean="0">
                <a:solidFill>
                  <a:schemeClr val="tx1"/>
                </a:solidFill>
              </a:rPr>
              <a:t> </a:t>
            </a:r>
            <a:r>
              <a:rPr lang="en-US" sz="2000" dirty="0" smtClean="0">
                <a:solidFill>
                  <a:schemeClr val="tx1"/>
                </a:solidFill>
              </a:rPr>
              <a:t>              cold</a:t>
            </a:r>
            <a:r>
              <a:rPr lang="en-US" sz="2000" dirty="0" smtClean="0">
                <a:solidFill>
                  <a:schemeClr val="tx1"/>
                </a:solidFill>
              </a:rPr>
              <a:t>, physical isolation or inhospitable terrain</a:t>
            </a:r>
            <a:r>
              <a:rPr lang="en-US" sz="2000" dirty="0" smtClean="0">
                <a:solidFill>
                  <a:schemeClr val="tx1"/>
                </a:solidFill>
              </a:rPr>
              <a:t>.</a:t>
            </a:r>
          </a:p>
          <a:p>
            <a:pPr marL="457200" indent="-457200"/>
            <a:r>
              <a:rPr lang="en-US" sz="2000" dirty="0" smtClean="0">
                <a:solidFill>
                  <a:schemeClr val="tx1"/>
                </a:solidFill>
              </a:rPr>
              <a:t>          3. </a:t>
            </a:r>
            <a:r>
              <a:rPr lang="en-US" sz="2000" dirty="0" smtClean="0">
                <a:solidFill>
                  <a:schemeClr val="tx1"/>
                </a:solidFill>
              </a:rPr>
              <a:t>At present, their significance lies in the abundant supply of raw materials-mineral ores or fuels, furs</a:t>
            </a:r>
            <a:r>
              <a:rPr lang="en-US" sz="2000" dirty="0" smtClean="0">
                <a:solidFill>
                  <a:schemeClr val="tx1"/>
                </a:solidFill>
              </a:rPr>
              <a:t>,</a:t>
            </a:r>
          </a:p>
          <a:p>
            <a:pPr marL="457200" indent="-457200"/>
            <a:r>
              <a:rPr lang="en-US" sz="2000" dirty="0" smtClean="0">
                <a:solidFill>
                  <a:schemeClr val="tx1"/>
                </a:solidFill>
              </a:rPr>
              <a:t> </a:t>
            </a:r>
            <a:r>
              <a:rPr lang="en-US" sz="2000" dirty="0" smtClean="0">
                <a:solidFill>
                  <a:schemeClr val="tx1"/>
                </a:solidFill>
              </a:rPr>
              <a:t>              </a:t>
            </a:r>
            <a:r>
              <a:rPr lang="en-US" sz="2000" dirty="0" smtClean="0">
                <a:solidFill>
                  <a:schemeClr val="tx1"/>
                </a:solidFill>
              </a:rPr>
              <a:t>marine life and hydroelectric power potential. </a:t>
            </a:r>
            <a:endParaRPr lang="en-US" sz="2000" dirty="0" smtClean="0">
              <a:solidFill>
                <a:schemeClr val="tx1"/>
              </a:solidFill>
            </a:endParaRPr>
          </a:p>
          <a:p>
            <a:pPr marL="457200" indent="-457200"/>
            <a:r>
              <a:rPr lang="en-US" sz="2000" dirty="0" smtClean="0">
                <a:solidFill>
                  <a:schemeClr val="tx1"/>
                </a:solidFill>
              </a:rPr>
              <a:t>          4.Basically </a:t>
            </a:r>
            <a:r>
              <a:rPr lang="en-US" sz="2000" dirty="0" smtClean="0">
                <a:solidFill>
                  <a:schemeClr val="tx1"/>
                </a:solidFill>
              </a:rPr>
              <a:t>the most desolate ice caps, tundra’s and deserts regions of the technology-deficient </a:t>
            </a:r>
            <a:endParaRPr lang="en-US" sz="2000" dirty="0" smtClean="0">
              <a:solidFill>
                <a:schemeClr val="tx1"/>
              </a:solidFill>
            </a:endParaRPr>
          </a:p>
          <a:p>
            <a:pPr marL="457200" indent="-457200"/>
            <a:r>
              <a:rPr lang="en-US" sz="2000" dirty="0" smtClean="0">
                <a:solidFill>
                  <a:schemeClr val="tx1"/>
                </a:solidFill>
              </a:rPr>
              <a:t> </a:t>
            </a:r>
            <a:r>
              <a:rPr lang="en-US" sz="2000" dirty="0" smtClean="0">
                <a:solidFill>
                  <a:schemeClr val="tx1"/>
                </a:solidFill>
              </a:rPr>
              <a:t>             world </a:t>
            </a:r>
            <a:r>
              <a:rPr lang="en-US" sz="2000" dirty="0" smtClean="0">
                <a:solidFill>
                  <a:schemeClr val="tx1"/>
                </a:solidFill>
              </a:rPr>
              <a:t>offer little food production potential at the moment</a:t>
            </a:r>
            <a:r>
              <a:rPr lang="en-US" sz="2000" dirty="0" smtClean="0">
                <a:solidFill>
                  <a:schemeClr val="tx1"/>
                </a:solidFill>
              </a:rPr>
              <a:t>.</a:t>
            </a:r>
          </a:p>
          <a:p>
            <a:pPr marL="457200" indent="-457200"/>
            <a:r>
              <a:rPr lang="en-US" sz="2000" dirty="0" smtClean="0">
                <a:solidFill>
                  <a:schemeClr val="tx1"/>
                </a:solidFill>
              </a:rPr>
              <a:t>          5.These </a:t>
            </a:r>
            <a:r>
              <a:rPr lang="en-US" sz="2000" dirty="0" smtClean="0">
                <a:solidFill>
                  <a:schemeClr val="tx1"/>
                </a:solidFill>
              </a:rPr>
              <a:t>areas are less populated</a:t>
            </a:r>
            <a:r>
              <a:rPr lang="en-US" sz="2000" dirty="0" smtClean="0">
                <a:solidFill>
                  <a:schemeClr val="tx1"/>
                </a:solidFill>
              </a:rPr>
              <a:t>.</a:t>
            </a:r>
          </a:p>
          <a:p>
            <a:pPr marL="457200" indent="-457200"/>
            <a:r>
              <a:rPr lang="en-US" sz="2000" dirty="0" smtClean="0">
                <a:solidFill>
                  <a:schemeClr val="tx1"/>
                </a:solidFill>
              </a:rPr>
              <a:t>          6.This </a:t>
            </a:r>
            <a:r>
              <a:rPr lang="en-US" sz="2000" dirty="0" smtClean="0">
                <a:solidFill>
                  <a:schemeClr val="tx1"/>
                </a:solidFill>
              </a:rPr>
              <a:t>area is either uninhabited or very few people live here. </a:t>
            </a:r>
            <a:r>
              <a:rPr lang="en-US" sz="2000" dirty="0" smtClean="0">
                <a:solidFill>
                  <a:schemeClr val="tx1"/>
                </a:solidFill>
              </a:rPr>
              <a:t> </a:t>
            </a:r>
          </a:p>
          <a:p>
            <a:pPr marL="457200" indent="-457200"/>
            <a:r>
              <a:rPr lang="en-US" sz="2000" dirty="0" smtClean="0">
                <a:solidFill>
                  <a:schemeClr val="tx1"/>
                </a:solidFill>
              </a:rPr>
              <a:t> </a:t>
            </a:r>
            <a:r>
              <a:rPr lang="en-US" sz="2000" dirty="0" smtClean="0">
                <a:solidFill>
                  <a:schemeClr val="tx1"/>
                </a:solidFill>
              </a:rPr>
              <a:t>         7.Land </a:t>
            </a:r>
            <a:r>
              <a:rPr lang="en-US" sz="2000" dirty="0" smtClean="0">
                <a:solidFill>
                  <a:schemeClr val="tx1"/>
                </a:solidFill>
              </a:rPr>
              <a:t>efficiency in this region is low due to natural adversity</a:t>
            </a:r>
            <a:r>
              <a:rPr lang="en-US" sz="2000" dirty="0" smtClean="0">
                <a:solidFill>
                  <a:schemeClr val="tx1"/>
                </a:solidFill>
              </a:rPr>
              <a:t>.</a:t>
            </a:r>
          </a:p>
          <a:p>
            <a:pPr marL="457200" indent="-457200"/>
            <a:r>
              <a:rPr lang="en-US" sz="2000" dirty="0" smtClean="0">
                <a:solidFill>
                  <a:schemeClr val="tx1"/>
                </a:solidFill>
              </a:rPr>
              <a:t>          8.Thus </a:t>
            </a:r>
            <a:r>
              <a:rPr lang="en-US" sz="2000" dirty="0" smtClean="0">
                <a:solidFill>
                  <a:schemeClr val="tx1"/>
                </a:solidFill>
              </a:rPr>
              <a:t>technological advances may invite more human intervention in the region in future </a:t>
            </a:r>
            <a:endParaRPr lang="en-US" sz="2000" dirty="0" smtClean="0">
              <a:solidFill>
                <a:schemeClr val="tx1"/>
              </a:solidFill>
            </a:endParaRPr>
          </a:p>
          <a:p>
            <a:pPr marL="457200" indent="-457200"/>
            <a:r>
              <a:rPr lang="en-US" sz="2000" dirty="0" smtClean="0">
                <a:solidFill>
                  <a:schemeClr val="tx1"/>
                </a:solidFill>
              </a:rPr>
              <a:t> </a:t>
            </a:r>
            <a:r>
              <a:rPr lang="en-US" sz="2000" dirty="0" smtClean="0">
                <a:solidFill>
                  <a:schemeClr val="tx1"/>
                </a:solidFill>
              </a:rPr>
              <a:t>              unfavorable </a:t>
            </a:r>
            <a:r>
              <a:rPr lang="en-US" sz="2000" dirty="0" smtClean="0">
                <a:solidFill>
                  <a:schemeClr val="tx1"/>
                </a:solidFill>
              </a:rPr>
              <a:t>geo-environmental conditions. </a:t>
            </a:r>
            <a:endParaRPr lang="en-US" sz="2000" dirty="0" smtClean="0">
              <a:solidFill>
                <a:schemeClr val="tx1"/>
              </a:solidFill>
            </a:endParaRPr>
          </a:p>
          <a:p>
            <a:pPr marL="457200" indent="-457200"/>
            <a:r>
              <a:rPr lang="en-US" sz="2000" dirty="0" smtClean="0">
                <a:solidFill>
                  <a:schemeClr val="tx1"/>
                </a:solidFill>
              </a:rPr>
              <a:t> </a:t>
            </a:r>
            <a:r>
              <a:rPr lang="en-US" sz="2000" dirty="0" smtClean="0">
                <a:solidFill>
                  <a:schemeClr val="tx1"/>
                </a:solidFill>
              </a:rPr>
              <a:t>         </a:t>
            </a:r>
            <a:r>
              <a:rPr lang="en-US" sz="2000" b="1" dirty="0" smtClean="0">
                <a:solidFill>
                  <a:schemeClr val="tx1"/>
                </a:solidFill>
              </a:rPr>
              <a:t>Countries</a:t>
            </a:r>
            <a:r>
              <a:rPr lang="en-US" sz="2000" b="1" dirty="0" smtClean="0">
                <a:solidFill>
                  <a:schemeClr val="tx1"/>
                </a:solidFill>
              </a:rPr>
              <a:t>:</a:t>
            </a:r>
            <a:r>
              <a:rPr lang="en-US" sz="2000" dirty="0" smtClean="0">
                <a:solidFill>
                  <a:schemeClr val="tx1"/>
                </a:solidFill>
              </a:rPr>
              <a:t> Covers the Antarctica, Greenland, northern part of North America and </a:t>
            </a:r>
            <a:endParaRPr lang="en-US" sz="2000" dirty="0" smtClean="0">
              <a:solidFill>
                <a:schemeClr val="tx1"/>
              </a:solidFill>
            </a:endParaRPr>
          </a:p>
          <a:p>
            <a:pPr marL="457200" indent="-457200"/>
            <a:r>
              <a:rPr lang="en-US" sz="2000" dirty="0" smtClean="0">
                <a:solidFill>
                  <a:schemeClr val="tx1"/>
                </a:solidFill>
              </a:rPr>
              <a:t> </a:t>
            </a:r>
            <a:r>
              <a:rPr lang="en-US" sz="2000" dirty="0" smtClean="0">
                <a:solidFill>
                  <a:schemeClr val="tx1"/>
                </a:solidFill>
              </a:rPr>
              <a:t>                              Eurasia</a:t>
            </a:r>
            <a:r>
              <a:rPr lang="en-US" sz="2000" dirty="0" smtClean="0">
                <a:solidFill>
                  <a:schemeClr val="tx1"/>
                </a:solidFill>
              </a:rPr>
              <a:t>, Desert region of Peru, the Amazon basin, the Sahara desert, </a:t>
            </a:r>
            <a:endParaRPr lang="en-US" sz="2000" dirty="0" smtClean="0">
              <a:solidFill>
                <a:schemeClr val="tx1"/>
              </a:solidFill>
            </a:endParaRPr>
          </a:p>
          <a:p>
            <a:pPr marL="457200" indent="-457200"/>
            <a:r>
              <a:rPr lang="en-US" sz="2000" dirty="0" smtClean="0">
                <a:solidFill>
                  <a:schemeClr val="tx1"/>
                </a:solidFill>
              </a:rPr>
              <a:t> </a:t>
            </a:r>
            <a:r>
              <a:rPr lang="en-US" sz="2000" dirty="0" smtClean="0">
                <a:solidFill>
                  <a:schemeClr val="tx1"/>
                </a:solidFill>
              </a:rPr>
              <a:t>                              deserts </a:t>
            </a:r>
            <a:r>
              <a:rPr lang="en-US" sz="2000" dirty="0" smtClean="0">
                <a:solidFill>
                  <a:schemeClr val="tx1"/>
                </a:solidFill>
              </a:rPr>
              <a:t>of Central Australia, Central Asia, Chile, Patagonia, etc</a:t>
            </a:r>
            <a:r>
              <a:rPr lang="en-US" sz="2000" dirty="0" smtClean="0">
                <a:solidFill>
                  <a:schemeClr val="tx1"/>
                </a:solidFill>
              </a:rPr>
              <a:t>.</a:t>
            </a:r>
          </a:p>
          <a:p>
            <a:pPr marL="457200" indent="-457200"/>
            <a:endParaRPr lang="en-US" sz="2000" b="1" dirty="0" smtClean="0">
              <a:solidFill>
                <a:schemeClr val="tx1"/>
              </a:solidFill>
            </a:endParaRPr>
          </a:p>
          <a:p>
            <a:pPr marL="457200" indent="-457200"/>
            <a:endParaRPr lang="en-US" sz="2000" b="1" dirty="0" smtClean="0">
              <a:solidFill>
                <a:schemeClr val="tx1"/>
              </a:solidFill>
            </a:endParaRPr>
          </a:p>
        </p:txBody>
      </p:sp>
      <p:sp>
        <p:nvSpPr>
          <p:cNvPr id="23" name="Freeform: Shape 22">
            <a:extLst>
              <a:ext uri="{FF2B5EF4-FFF2-40B4-BE49-F238E27FC236}">
                <a16:creationId xmlns:a16="http://schemas.microsoft.com/office/drawing/2014/main" xmlns="" id="{A4026A73-1F7F-49F2-B319-8CA3B3D532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Right Triangle 24">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497206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8">
            <a:extLst>
              <a:ext uri="{FF2B5EF4-FFF2-40B4-BE49-F238E27FC236}">
                <a16:creationId xmlns:a16="http://schemas.microsoft.com/office/drawing/2014/main" xmlns="" id="{19D32F93-50AC-4C46-A5DB-291C60DDB7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15" descr="Right Double Quote">
            <a:extLst>
              <a:ext uri="{FF2B5EF4-FFF2-40B4-BE49-F238E27FC236}">
                <a16:creationId xmlns:a16="http://schemas.microsoft.com/office/drawing/2014/main" xmlns="" id="{7DF95C04-29D3-F946-E811-7A31C94BF25F}"/>
              </a:ext>
            </a:extLst>
          </p:cNvPr>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1031239" y="1525536"/>
            <a:ext cx="3775459" cy="3775459"/>
          </a:xfrm>
          <a:prstGeom prst="rect">
            <a:avLst/>
          </a:prstGeom>
        </p:spPr>
      </p:pic>
      <p:sp>
        <p:nvSpPr>
          <p:cNvPr id="28" name="Freeform: Shape 20">
            <a:extLst>
              <a:ext uri="{FF2B5EF4-FFF2-40B4-BE49-F238E27FC236}">
                <a16:creationId xmlns:a16="http://schemas.microsoft.com/office/drawing/2014/main" xmlns="" id="{B9A1D9BC-1455-4308-9ABD-A3F8EDB67A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296068" y="320442"/>
            <a:ext cx="6572492" cy="6212748"/>
          </a:xfrm>
          <a:custGeom>
            <a:avLst/>
            <a:gdLst>
              <a:gd name="connsiteX0" fmla="*/ 0 w 6572492"/>
              <a:gd name="connsiteY0" fmla="*/ 0 h 6212748"/>
              <a:gd name="connsiteX1" fmla="*/ 2248593 w 6572492"/>
              <a:gd name="connsiteY1" fmla="*/ 0 h 6212748"/>
              <a:gd name="connsiteX2" fmla="*/ 2694770 w 6572492"/>
              <a:gd name="connsiteY2" fmla="*/ 0 h 6212748"/>
              <a:gd name="connsiteX3" fmla="*/ 2991094 w 6572492"/>
              <a:gd name="connsiteY3" fmla="*/ 0 h 6212748"/>
              <a:gd name="connsiteX4" fmla="*/ 6572492 w 6572492"/>
              <a:gd name="connsiteY4" fmla="*/ 0 h 6212748"/>
              <a:gd name="connsiteX5" fmla="*/ 6572492 w 6572492"/>
              <a:gd name="connsiteY5" fmla="*/ 2864954 h 6212748"/>
              <a:gd name="connsiteX6" fmla="*/ 3129047 w 6572492"/>
              <a:gd name="connsiteY6" fmla="*/ 6212748 h 6212748"/>
              <a:gd name="connsiteX7" fmla="*/ 2694770 w 6572492"/>
              <a:gd name="connsiteY7" fmla="*/ 6212748 h 6212748"/>
              <a:gd name="connsiteX8" fmla="*/ 2248593 w 6572492"/>
              <a:gd name="connsiteY8" fmla="*/ 6212748 h 6212748"/>
              <a:gd name="connsiteX9" fmla="*/ 0 w 6572492"/>
              <a:gd name="connsiteY9" fmla="*/ 6212748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72492" h="6212748">
                <a:moveTo>
                  <a:pt x="0" y="0"/>
                </a:moveTo>
                <a:lnTo>
                  <a:pt x="2248593" y="0"/>
                </a:lnTo>
                <a:lnTo>
                  <a:pt x="2694770" y="0"/>
                </a:lnTo>
                <a:lnTo>
                  <a:pt x="2991094" y="0"/>
                </a:lnTo>
                <a:lnTo>
                  <a:pt x="6572492" y="0"/>
                </a:lnTo>
                <a:lnTo>
                  <a:pt x="6572492" y="2864954"/>
                </a:lnTo>
                <a:lnTo>
                  <a:pt x="3129047" y="6212748"/>
                </a:lnTo>
                <a:lnTo>
                  <a:pt x="2694770" y="6212748"/>
                </a:lnTo>
                <a:lnTo>
                  <a:pt x="2248593"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Right Triangle 22">
            <a:extLst>
              <a:ext uri="{FF2B5EF4-FFF2-40B4-BE49-F238E27FC236}">
                <a16:creationId xmlns:a16="http://schemas.microsoft.com/office/drawing/2014/main" xmlns="" id="{827DC2C4-B485-428A-BF4A-472D2967F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xmlns="" id="{4A62647B-1222-407C-8740-5A497612B1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3EB6A82-AD6B-1E2E-0FB6-8CBD0757A5A4}"/>
              </a:ext>
            </a:extLst>
          </p:cNvPr>
          <p:cNvSpPr>
            <a:spLocks noGrp="1"/>
          </p:cNvSpPr>
          <p:nvPr>
            <p:ph type="title"/>
          </p:nvPr>
        </p:nvSpPr>
        <p:spPr>
          <a:xfrm>
            <a:off x="5775961" y="962526"/>
            <a:ext cx="5384800" cy="3210689"/>
          </a:xfrm>
        </p:spPr>
        <p:txBody>
          <a:bodyPr vert="horz" lIns="91440" tIns="45720" rIns="91440" bIns="45720" rtlCol="0" anchor="b">
            <a:normAutofit/>
          </a:bodyPr>
          <a:lstStyle/>
          <a:p>
            <a:r>
              <a:rPr lang="en-US" sz="7200" kern="1200">
                <a:solidFill>
                  <a:schemeClr val="tx1"/>
                </a:solidFill>
                <a:latin typeface="+mj-lt"/>
                <a:ea typeface="+mj-ea"/>
                <a:cs typeface="+mj-cs"/>
              </a:rPr>
              <a:t>THANK YOU.!!</a:t>
            </a:r>
          </a:p>
        </p:txBody>
      </p:sp>
    </p:spTree>
    <p:extLst>
      <p:ext uri="{BB962C8B-B14F-4D97-AF65-F5344CB8AC3E}">
        <p14:creationId xmlns:p14="http://schemas.microsoft.com/office/powerpoint/2010/main" xmlns="" val="419175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xmlns="" id="{A4026A73-1F7F-49F2-B319-8CA3B3D532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35" name="Right Triangle 34">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DF43359-324F-B593-A7D6-8E74918995FF}"/>
              </a:ext>
            </a:extLst>
          </p:cNvPr>
          <p:cNvSpPr>
            <a:spLocks noGrp="1"/>
          </p:cNvSpPr>
          <p:nvPr>
            <p:ph type="title"/>
          </p:nvPr>
        </p:nvSpPr>
        <p:spPr>
          <a:xfrm>
            <a:off x="614148" y="721894"/>
            <a:ext cx="10888041" cy="5433245"/>
          </a:xfrm>
        </p:spPr>
        <p:txBody>
          <a:bodyPr>
            <a:normAutofit fontScale="90000"/>
          </a:bodyPr>
          <a:lstStyle/>
          <a:p>
            <a:r>
              <a:rPr lang="en-US" sz="4900" b="1" dirty="0" smtClean="0"/>
              <a:t/>
            </a:r>
            <a:br>
              <a:rPr lang="en-US" sz="4900" b="1" dirty="0" smtClean="0"/>
            </a:br>
            <a:r>
              <a:rPr lang="en-US" sz="4900" b="1" dirty="0" smtClean="0"/>
              <a:t>Introduction: </a:t>
            </a:r>
            <a:r>
              <a:rPr lang="en-US" sz="4000" dirty="0" smtClean="0"/>
              <a:t/>
            </a:r>
            <a:br>
              <a:rPr lang="en-US" sz="4000" dirty="0" smtClean="0"/>
            </a:br>
            <a:r>
              <a:rPr lang="en-US" sz="3600" dirty="0" smtClean="0"/>
              <a:t>Population refers to the total population of a country or region, and resource is a subject that human society attaches value to because of its necessity. Population growth and decline due to the strong link between population and resource affect the availability of resources while the availability of resource affects the economic position of the population. So, Human resources are both the ends to which the effort is directed and the means by which it is carried out.</a:t>
            </a:r>
            <a:br>
              <a:rPr lang="en-US" sz="3600" dirty="0" smtClean="0"/>
            </a:br>
            <a:r>
              <a:rPr lang="en-US" sz="3600" dirty="0" smtClean="0"/>
              <a:t/>
            </a:r>
            <a:br>
              <a:rPr lang="en-US" sz="3600" dirty="0" smtClean="0"/>
            </a:br>
            <a:r>
              <a:rPr lang="en-US" sz="3600" dirty="0" smtClean="0"/>
              <a:t/>
            </a:r>
            <a:br>
              <a:rPr lang="en-US" sz="3600" dirty="0" smtClean="0"/>
            </a:br>
            <a:r>
              <a:rPr lang="en-US" sz="4000" dirty="0" smtClean="0"/>
              <a:t/>
            </a:r>
            <a:br>
              <a:rPr lang="en-US" sz="4000" dirty="0" smtClean="0"/>
            </a:br>
            <a:r>
              <a:rPr lang="en-US" sz="4100" b="1" dirty="0">
                <a:ea typeface="Calibri Light" panose="020F0302020204030204"/>
                <a:cs typeface="Calibri Light" panose="020F0302020204030204"/>
              </a:rPr>
              <a:t> </a:t>
            </a:r>
            <a:endParaRPr lang="en-US" sz="4100" dirty="0">
              <a:ea typeface="Calibri Light" panose="020F0302020204030204"/>
              <a:cs typeface="Calibri Light" panose="020F0302020204030204"/>
            </a:endParaRPr>
          </a:p>
        </p:txBody>
      </p:sp>
      <p:sp>
        <p:nvSpPr>
          <p:cNvPr id="5123" name="Rectangle 3"/>
          <p:cNvSpPr>
            <a:spLocks noChangeArrowheads="1"/>
          </p:cNvSpPr>
          <p:nvPr/>
        </p:nvSpPr>
        <p:spPr bwMode="auto">
          <a:xfrm>
            <a:off x="0" y="0"/>
            <a:ext cx="184731" cy="646331"/>
          </a:xfrm>
          <a:prstGeom prst="rect">
            <a:avLst/>
          </a:prstGeom>
          <a:solidFill>
            <a:srgbClr val="F7F7F7"/>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101010"/>
                </a:solidFill>
                <a:effectLst/>
                <a:latin typeface="-apple-system"/>
                <a:cs typeface="Arial" pitchFamily="34" charset="0"/>
              </a:rPr>
              <a:t/>
            </a:r>
            <a:br>
              <a:rPr kumimoji="0" lang="en-US" sz="900" b="0" i="0" u="none" strike="noStrike" cap="none" normalizeH="0" baseline="0" dirty="0" smtClean="0">
                <a:ln>
                  <a:noFill/>
                </a:ln>
                <a:solidFill>
                  <a:srgbClr val="101010"/>
                </a:solidFill>
                <a:effectLst/>
                <a:latin typeface="-apple-system"/>
                <a:cs typeface="Arial" pitchFamily="34" charset="0"/>
              </a:rPr>
            </a:br>
            <a:endParaRPr kumimoji="0" lang="en-US" sz="900" b="0" i="0" u="none" strike="noStrike" cap="none" normalizeH="0" baseline="0" dirty="0" smtClean="0">
              <a:ln>
                <a:noFill/>
              </a:ln>
              <a:solidFill>
                <a:srgbClr val="101010"/>
              </a:solidFill>
              <a:effectLst/>
              <a:latin typeface="-apple-system"/>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5" name="Rectangle 5"/>
          <p:cNvSpPr>
            <a:spLocks noChangeArrowheads="1"/>
          </p:cNvSpPr>
          <p:nvPr/>
        </p:nvSpPr>
        <p:spPr bwMode="auto">
          <a:xfrm>
            <a:off x="0" y="0"/>
            <a:ext cx="184731" cy="230832"/>
          </a:xfrm>
          <a:prstGeom prst="rect">
            <a:avLst/>
          </a:prstGeom>
          <a:solidFill>
            <a:srgbClr val="F7F7F7"/>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rgbClr val="101010"/>
              </a:solidFill>
              <a:effectLst/>
              <a:latin typeface="-apple-system"/>
              <a:cs typeface="Arial" pitchFamily="34" charset="0"/>
            </a:endParaRPr>
          </a:p>
        </p:txBody>
      </p:sp>
      <p:sp>
        <p:nvSpPr>
          <p:cNvPr id="5127" name="Rectangle 7"/>
          <p:cNvSpPr>
            <a:spLocks noChangeArrowheads="1"/>
          </p:cNvSpPr>
          <p:nvPr/>
        </p:nvSpPr>
        <p:spPr bwMode="auto">
          <a:xfrm>
            <a:off x="0" y="0"/>
            <a:ext cx="184731" cy="507831"/>
          </a:xfrm>
          <a:prstGeom prst="rect">
            <a:avLst/>
          </a:prstGeom>
          <a:solidFill>
            <a:srgbClr val="F7F7F7"/>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rgbClr val="101010"/>
              </a:solidFill>
              <a:effectLst/>
              <a:latin typeface="-apple-system"/>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691470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xmlns="" id="{A4026A73-1F7F-49F2-B319-8CA3B3D532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35" name="Right Triangle 34">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DF43359-324F-B593-A7D6-8E74918995FF}"/>
              </a:ext>
            </a:extLst>
          </p:cNvPr>
          <p:cNvSpPr>
            <a:spLocks noGrp="1"/>
          </p:cNvSpPr>
          <p:nvPr>
            <p:ph type="title"/>
          </p:nvPr>
        </p:nvSpPr>
        <p:spPr>
          <a:xfrm>
            <a:off x="614148" y="721894"/>
            <a:ext cx="10888041" cy="5433245"/>
          </a:xfrm>
        </p:spPr>
        <p:txBody>
          <a:bodyPr>
            <a:normAutofit fontScale="90000"/>
          </a:bodyPr>
          <a:lstStyle/>
          <a:p>
            <a:r>
              <a:rPr lang="en-US" sz="3200" dirty="0" smtClean="0"/>
              <a:t>Edward A. Ackerman (1970) made a very useful effort in introducing the population resource regions. </a:t>
            </a:r>
            <a:br>
              <a:rPr lang="en-US" sz="3200" dirty="0" smtClean="0"/>
            </a:br>
            <a:r>
              <a:rPr lang="en-US" sz="3200" dirty="0" smtClean="0"/>
              <a:t>Ackerman used three basic criteria for devising the world’s regional scheme of population/ resource ratio. </a:t>
            </a:r>
            <a:br>
              <a:rPr lang="en-US" sz="3200" dirty="0" smtClean="0"/>
            </a:br>
            <a:r>
              <a:rPr lang="en-US" sz="3200" dirty="0" smtClean="0"/>
              <a:t>These are- (a) Population factor </a:t>
            </a:r>
            <a:br>
              <a:rPr lang="en-US" sz="3200" dirty="0" smtClean="0"/>
            </a:br>
            <a:r>
              <a:rPr lang="en-US" sz="3200" dirty="0" smtClean="0"/>
              <a:t>                    (b) Resource factor </a:t>
            </a:r>
            <a:br>
              <a:rPr lang="en-US" sz="3200" dirty="0" smtClean="0"/>
            </a:br>
            <a:r>
              <a:rPr lang="en-US" sz="3200" dirty="0" smtClean="0"/>
              <a:t>                    (c) Technology factor </a:t>
            </a:r>
            <a:br>
              <a:rPr lang="en-US" sz="3200" dirty="0" smtClean="0"/>
            </a:br>
            <a:r>
              <a:rPr lang="en-US" sz="3200" dirty="0" smtClean="0"/>
              <a:t>Among these factors he put greater </a:t>
            </a:r>
            <a:r>
              <a:rPr lang="en-US" sz="3200" dirty="0" err="1" smtClean="0"/>
              <a:t>emphasise</a:t>
            </a:r>
            <a:r>
              <a:rPr lang="en-US" sz="3200" dirty="0" smtClean="0"/>
              <a:t> upon the </a:t>
            </a:r>
            <a:br>
              <a:rPr lang="en-US" sz="3200" dirty="0" smtClean="0"/>
            </a:br>
            <a:r>
              <a:rPr lang="en-US" sz="3200" dirty="0" smtClean="0"/>
              <a:t>Factor of technology. </a:t>
            </a:r>
            <a:br>
              <a:rPr lang="en-US" sz="3200" dirty="0" smtClean="0"/>
            </a:br>
            <a:r>
              <a:rPr lang="en-US" sz="3200" dirty="0" smtClean="0"/>
              <a:t/>
            </a:r>
            <a:br>
              <a:rPr lang="en-US" sz="3200" dirty="0" smtClean="0"/>
            </a:br>
            <a:r>
              <a:rPr lang="en-US" sz="3200" dirty="0" smtClean="0"/>
              <a:t/>
            </a:r>
            <a:br>
              <a:rPr lang="en-US" sz="3200" dirty="0" smtClean="0"/>
            </a:br>
            <a:r>
              <a:rPr lang="en-US" sz="4000" dirty="0" smtClean="0"/>
              <a:t/>
            </a:r>
            <a:br>
              <a:rPr lang="en-US" sz="4000" dirty="0" smtClean="0"/>
            </a:br>
            <a:r>
              <a:rPr lang="en-US" sz="4100" b="1" dirty="0">
                <a:ea typeface="Calibri Light" panose="020F0302020204030204"/>
                <a:cs typeface="Calibri Light" panose="020F0302020204030204"/>
              </a:rPr>
              <a:t> </a:t>
            </a:r>
            <a:endParaRPr lang="en-US" sz="4100" dirty="0">
              <a:ea typeface="Calibri Light" panose="020F0302020204030204"/>
              <a:cs typeface="Calibri Light" panose="020F0302020204030204"/>
            </a:endParaRPr>
          </a:p>
        </p:txBody>
      </p:sp>
      <p:sp>
        <p:nvSpPr>
          <p:cNvPr id="5123" name="Rectangle 3"/>
          <p:cNvSpPr>
            <a:spLocks noChangeArrowheads="1"/>
          </p:cNvSpPr>
          <p:nvPr/>
        </p:nvSpPr>
        <p:spPr bwMode="auto">
          <a:xfrm>
            <a:off x="0" y="0"/>
            <a:ext cx="184731" cy="646331"/>
          </a:xfrm>
          <a:prstGeom prst="rect">
            <a:avLst/>
          </a:prstGeom>
          <a:solidFill>
            <a:srgbClr val="F7F7F7"/>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101010"/>
                </a:solidFill>
                <a:effectLst/>
                <a:latin typeface="-apple-system"/>
                <a:cs typeface="Arial" pitchFamily="34" charset="0"/>
              </a:rPr>
              <a:t/>
            </a:r>
            <a:br>
              <a:rPr kumimoji="0" lang="en-US" sz="900" b="0" i="0" u="none" strike="noStrike" cap="none" normalizeH="0" baseline="0" dirty="0" smtClean="0">
                <a:ln>
                  <a:noFill/>
                </a:ln>
                <a:solidFill>
                  <a:srgbClr val="101010"/>
                </a:solidFill>
                <a:effectLst/>
                <a:latin typeface="-apple-system"/>
                <a:cs typeface="Arial" pitchFamily="34" charset="0"/>
              </a:rPr>
            </a:br>
            <a:endParaRPr kumimoji="0" lang="en-US" sz="900" b="0" i="0" u="none" strike="noStrike" cap="none" normalizeH="0" baseline="0" dirty="0" smtClean="0">
              <a:ln>
                <a:noFill/>
              </a:ln>
              <a:solidFill>
                <a:srgbClr val="101010"/>
              </a:solidFill>
              <a:effectLst/>
              <a:latin typeface="-apple-system"/>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5" name="Rectangle 5"/>
          <p:cNvSpPr>
            <a:spLocks noChangeArrowheads="1"/>
          </p:cNvSpPr>
          <p:nvPr/>
        </p:nvSpPr>
        <p:spPr bwMode="auto">
          <a:xfrm>
            <a:off x="0" y="0"/>
            <a:ext cx="184731" cy="230832"/>
          </a:xfrm>
          <a:prstGeom prst="rect">
            <a:avLst/>
          </a:prstGeom>
          <a:solidFill>
            <a:srgbClr val="F7F7F7"/>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rgbClr val="101010"/>
              </a:solidFill>
              <a:effectLst/>
              <a:latin typeface="-apple-system"/>
              <a:cs typeface="Arial" pitchFamily="34" charset="0"/>
            </a:endParaRPr>
          </a:p>
        </p:txBody>
      </p:sp>
      <p:sp>
        <p:nvSpPr>
          <p:cNvPr id="5127" name="Rectangle 7"/>
          <p:cNvSpPr>
            <a:spLocks noChangeArrowheads="1"/>
          </p:cNvSpPr>
          <p:nvPr/>
        </p:nvSpPr>
        <p:spPr bwMode="auto">
          <a:xfrm>
            <a:off x="0" y="0"/>
            <a:ext cx="184731" cy="507831"/>
          </a:xfrm>
          <a:prstGeom prst="rect">
            <a:avLst/>
          </a:prstGeom>
          <a:solidFill>
            <a:srgbClr val="F7F7F7"/>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rgbClr val="101010"/>
              </a:solidFill>
              <a:effectLst/>
              <a:latin typeface="-apple-system"/>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691470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xmlns="" id="{A4026A73-1F7F-49F2-B319-8CA3B3D532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Right Triangle 68">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E8EFD3C-583F-1B36-D533-EB889522BE14}"/>
              </a:ext>
            </a:extLst>
          </p:cNvPr>
          <p:cNvSpPr>
            <a:spLocks noGrp="1"/>
          </p:cNvSpPr>
          <p:nvPr>
            <p:ph type="title"/>
          </p:nvPr>
        </p:nvSpPr>
        <p:spPr>
          <a:xfrm>
            <a:off x="600501" y="4462818"/>
            <a:ext cx="8802806" cy="1801502"/>
          </a:xfrm>
        </p:spPr>
        <p:txBody>
          <a:bodyPr>
            <a:normAutofit fontScale="90000"/>
          </a:bodyPr>
          <a:lstStyle/>
          <a:p>
            <a:r>
              <a:rPr lang="en-US" sz="5300" b="1" dirty="0" smtClean="0"/>
              <a:t>According to Edward Ackerman </a:t>
            </a:r>
            <a:r>
              <a:rPr lang="en-US" sz="5300" dirty="0" smtClean="0"/>
              <a:t/>
            </a:r>
            <a:br>
              <a:rPr lang="en-US" sz="5300" dirty="0" smtClean="0"/>
            </a:br>
            <a:r>
              <a:rPr lang="en-US" dirty="0" smtClean="0"/>
              <a:t>Population Resource </a:t>
            </a:r>
            <a:r>
              <a:rPr lang="en-US" dirty="0" err="1" smtClean="0"/>
              <a:t>Rrgions</a:t>
            </a:r>
            <a:r>
              <a:rPr lang="en-US" dirty="0" smtClean="0"/>
              <a:t> of The World</a:t>
            </a:r>
            <a:r>
              <a:rPr lang="hi-IN" dirty="0" smtClean="0"/>
              <a:t/>
            </a:r>
            <a:br>
              <a:rPr lang="hi-IN" dirty="0" smtClean="0"/>
            </a:br>
            <a:r>
              <a:rPr lang="en-US" dirty="0" smtClean="0"/>
              <a:t/>
            </a:r>
            <a:br>
              <a:rPr lang="en-US" dirty="0" smtClean="0"/>
            </a:br>
            <a:r>
              <a:rPr lang="en-US" sz="2700" dirty="0" smtClean="0"/>
              <a:t>1. United States Type Regions</a:t>
            </a:r>
            <a:r>
              <a:rPr lang="hi-IN" sz="2700" dirty="0" smtClean="0"/>
              <a:t/>
            </a:r>
            <a:br>
              <a:rPr lang="hi-IN" sz="2700" dirty="0" smtClean="0"/>
            </a:br>
            <a:r>
              <a:rPr lang="hi-IN" sz="2700" dirty="0" smtClean="0"/>
              <a:t>(सयुक्त राज्य तुल्य प्रदेश)</a:t>
            </a:r>
            <a:br>
              <a:rPr lang="hi-IN" sz="2700" dirty="0" smtClean="0"/>
            </a:br>
            <a:r>
              <a:rPr lang="hi-IN" sz="2700" dirty="0" smtClean="0"/>
              <a:t>2. </a:t>
            </a:r>
            <a:r>
              <a:rPr lang="en-US" sz="2700" dirty="0" smtClean="0"/>
              <a:t>European Type Regions </a:t>
            </a:r>
            <a:br>
              <a:rPr lang="en-US" sz="2700" dirty="0" smtClean="0"/>
            </a:br>
            <a:r>
              <a:rPr lang="hi-IN" sz="2700" dirty="0" smtClean="0"/>
              <a:t>(यूरोप तुल्य प्रदेश)</a:t>
            </a:r>
            <a:br>
              <a:rPr lang="hi-IN" sz="2700" dirty="0" smtClean="0"/>
            </a:br>
            <a:r>
              <a:rPr lang="en-US" sz="2700" dirty="0" smtClean="0"/>
              <a:t>3. Egyptian Type Regions </a:t>
            </a:r>
            <a:br>
              <a:rPr lang="en-US" sz="2700" dirty="0" smtClean="0"/>
            </a:br>
            <a:r>
              <a:rPr lang="hi-IN" sz="2700" dirty="0" smtClean="0"/>
              <a:t>(मिस्र तुल्य प्रदेश)</a:t>
            </a:r>
            <a:br>
              <a:rPr lang="hi-IN" sz="2700" dirty="0" smtClean="0"/>
            </a:br>
            <a:r>
              <a:rPr lang="hi-IN" sz="2700" dirty="0" smtClean="0"/>
              <a:t>4.</a:t>
            </a:r>
            <a:r>
              <a:rPr lang="en-US" sz="2700" dirty="0" smtClean="0"/>
              <a:t> </a:t>
            </a:r>
            <a:r>
              <a:rPr lang="en-US" sz="2700" dirty="0" err="1" smtClean="0"/>
              <a:t>Brazillian</a:t>
            </a:r>
            <a:r>
              <a:rPr lang="en-US" sz="2700" dirty="0" smtClean="0"/>
              <a:t> Type Regions </a:t>
            </a:r>
            <a:br>
              <a:rPr lang="en-US" sz="2700" dirty="0" smtClean="0"/>
            </a:br>
            <a:r>
              <a:rPr lang="hi-IN" sz="2700" dirty="0" smtClean="0"/>
              <a:t>(ब्राज़ील तुल्य प्रदेश)</a:t>
            </a:r>
            <a:br>
              <a:rPr lang="hi-IN" sz="2700" dirty="0" smtClean="0"/>
            </a:br>
            <a:r>
              <a:rPr lang="en-US" sz="2700" dirty="0" smtClean="0"/>
              <a:t>5. Arctic Desert Type Regions </a:t>
            </a:r>
            <a:br>
              <a:rPr lang="en-US" sz="2700" dirty="0" smtClean="0"/>
            </a:br>
            <a:r>
              <a:rPr lang="en-US" sz="2700" dirty="0" smtClean="0"/>
              <a:t>(</a:t>
            </a:r>
            <a:r>
              <a:rPr lang="hi-IN" sz="2700" dirty="0" smtClean="0"/>
              <a:t>आर्कटिक मरुस्थल तुल्य प्रदेश)</a:t>
            </a:r>
            <a:r>
              <a:rPr lang="en-US" sz="2000" dirty="0" smtClean="0"/>
              <a:t/>
            </a:r>
            <a:br>
              <a:rPr lang="en-US" sz="2000" dirty="0" smtClean="0"/>
            </a:br>
            <a:r>
              <a:rPr lang="hi-IN" sz="2000" dirty="0" smtClean="0"/>
              <a:t/>
            </a:r>
            <a:br>
              <a:rPr lang="hi-IN" sz="2000" dirty="0" smtClean="0"/>
            </a:br>
            <a:r>
              <a:rPr lang="en-US" sz="2000" dirty="0" smtClean="0"/>
              <a:t>  </a:t>
            </a:r>
            <a:r>
              <a:rPr lang="en-US" sz="4600" dirty="0" smtClean="0"/>
              <a:t/>
            </a:r>
            <a:br>
              <a:rPr lang="en-US" sz="4600" dirty="0" smtClean="0"/>
            </a:br>
            <a:r>
              <a:rPr lang="en-US" sz="4600" dirty="0" smtClean="0"/>
              <a:t/>
            </a:r>
            <a:br>
              <a:rPr lang="en-US" sz="4600" dirty="0" smtClean="0"/>
            </a:br>
            <a:r>
              <a:rPr lang="en-US" sz="4600" dirty="0" smtClean="0"/>
              <a:t/>
            </a:r>
            <a:br>
              <a:rPr lang="en-US" sz="4600" dirty="0" smtClean="0"/>
            </a:br>
            <a:r>
              <a:rPr lang="en-US" sz="4600" dirty="0" smtClean="0"/>
              <a:t/>
            </a:r>
            <a:br>
              <a:rPr lang="en-US" sz="4600" dirty="0" smtClean="0"/>
            </a:br>
            <a:r>
              <a:rPr lang="en-US" sz="4600" dirty="0" smtClean="0"/>
              <a:t/>
            </a:r>
            <a:br>
              <a:rPr lang="en-US" sz="4600" dirty="0" smtClean="0"/>
            </a:br>
            <a:r>
              <a:rPr lang="en-US" sz="4600" dirty="0" smtClean="0"/>
              <a:t/>
            </a:r>
            <a:br>
              <a:rPr lang="en-US" sz="4600" dirty="0" smtClean="0"/>
            </a:br>
            <a:r>
              <a:rPr lang="en-US" sz="4600" dirty="0" smtClean="0"/>
              <a:t/>
            </a:r>
            <a:br>
              <a:rPr lang="en-US" sz="4600" dirty="0" smtClean="0"/>
            </a:br>
            <a:endParaRPr lang="en-US" sz="4600" dirty="0"/>
          </a:p>
        </p:txBody>
      </p:sp>
    </p:spTree>
    <p:extLst>
      <p:ext uri="{BB962C8B-B14F-4D97-AF65-F5344CB8AC3E}">
        <p14:creationId xmlns:p14="http://schemas.microsoft.com/office/powerpoint/2010/main" xmlns="" val="2922447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xmlns="" id="{A4026A73-1F7F-49F2-B319-8CA3B3D532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Right Triangle 24">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3" name="Picture 1"/>
          <p:cNvPicPr>
            <a:picLocks noChangeAspect="1" noChangeArrowheads="1"/>
          </p:cNvPicPr>
          <p:nvPr/>
        </p:nvPicPr>
        <p:blipFill>
          <a:blip r:embed="rId2" cstate="print"/>
          <a:srcRect l="6695" t="7672" r="25600" b="10401"/>
          <a:stretch>
            <a:fillRect/>
          </a:stretch>
        </p:blipFill>
        <p:spPr bwMode="auto">
          <a:xfrm>
            <a:off x="846161" y="736979"/>
            <a:ext cx="10536072" cy="5336275"/>
          </a:xfrm>
          <a:prstGeom prst="rect">
            <a:avLst/>
          </a:prstGeom>
          <a:noFill/>
          <a:ln w="9525">
            <a:noFill/>
            <a:miter lim="800000"/>
            <a:headEnd/>
            <a:tailEnd/>
          </a:ln>
          <a:effectLst/>
        </p:spPr>
      </p:pic>
    </p:spTree>
    <p:extLst>
      <p:ext uri="{BB962C8B-B14F-4D97-AF65-F5344CB8AC3E}">
        <p14:creationId xmlns:p14="http://schemas.microsoft.com/office/powerpoint/2010/main" xmlns="" val="2221763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28750" lvl="2" indent="-514350"/>
            <a:endParaRPr lang="en-US" sz="2800" b="1" dirty="0" smtClean="0">
              <a:solidFill>
                <a:schemeClr val="tx1"/>
              </a:solidFill>
            </a:endParaRPr>
          </a:p>
          <a:p>
            <a:pPr marL="1428750" lvl="2" indent="-514350"/>
            <a:r>
              <a:rPr lang="en-US" sz="2800" b="1" dirty="0" smtClean="0">
                <a:solidFill>
                  <a:schemeClr val="tx1"/>
                </a:solidFill>
              </a:rPr>
              <a:t>1. United States Type Regions</a:t>
            </a:r>
            <a:endParaRPr lang="hi-IN" dirty="0" smtClean="0">
              <a:solidFill>
                <a:schemeClr val="tx1"/>
              </a:solidFill>
            </a:endParaRPr>
          </a:p>
          <a:p>
            <a:pPr marL="514350" indent="-514350"/>
            <a:r>
              <a:rPr lang="en-US" dirty="0" smtClean="0">
                <a:solidFill>
                  <a:schemeClr val="tx1"/>
                </a:solidFill>
              </a:rPr>
              <a:t>	  </a:t>
            </a:r>
            <a:r>
              <a:rPr lang="en-US" sz="2000" dirty="0" smtClean="0">
                <a:solidFill>
                  <a:schemeClr val="tx1"/>
                </a:solidFill>
              </a:rPr>
              <a:t>1. These areas cover large territories that are well stocked in terms of known or potential resources. </a:t>
            </a:r>
            <a:endParaRPr lang="hi-IN" sz="2000" dirty="0" smtClean="0">
              <a:solidFill>
                <a:schemeClr val="tx1"/>
              </a:solidFill>
            </a:endParaRPr>
          </a:p>
          <a:p>
            <a:pPr marL="514350" indent="-514350"/>
            <a:r>
              <a:rPr lang="en-US" sz="2000" dirty="0" smtClean="0">
                <a:solidFill>
                  <a:schemeClr val="tx1"/>
                </a:solidFill>
              </a:rPr>
              <a:t>	  2. The population of these regions is not very large and mostly have small to moderate population. </a:t>
            </a:r>
            <a:endParaRPr lang="hi-IN" sz="2000" dirty="0" smtClean="0">
              <a:solidFill>
                <a:schemeClr val="tx1"/>
              </a:solidFill>
            </a:endParaRPr>
          </a:p>
          <a:p>
            <a:pPr marL="514350" indent="-514350"/>
            <a:r>
              <a:rPr lang="en-US" sz="2000" dirty="0" smtClean="0">
                <a:solidFill>
                  <a:schemeClr val="tx1"/>
                </a:solidFill>
              </a:rPr>
              <a:t>	  3. The technologies are not only highly advanced but also rapidly expanding.</a:t>
            </a:r>
            <a:endParaRPr lang="hi-IN" sz="2000" dirty="0" smtClean="0">
              <a:solidFill>
                <a:schemeClr val="tx1"/>
              </a:solidFill>
            </a:endParaRPr>
          </a:p>
          <a:p>
            <a:pPr marL="514350" indent="-514350"/>
            <a:r>
              <a:rPr lang="en-US" sz="2000" dirty="0" smtClean="0">
                <a:solidFill>
                  <a:schemeClr val="tx1"/>
                </a:solidFill>
              </a:rPr>
              <a:t>           4. The society is well equipped with social and technological means to </a:t>
            </a:r>
            <a:r>
              <a:rPr lang="en-US" sz="2000" dirty="0" err="1" smtClean="0">
                <a:solidFill>
                  <a:schemeClr val="tx1"/>
                </a:solidFill>
              </a:rPr>
              <a:t>maximise</a:t>
            </a:r>
            <a:r>
              <a:rPr lang="en-US" sz="2000" dirty="0" smtClean="0">
                <a:solidFill>
                  <a:schemeClr val="tx1"/>
                </a:solidFill>
              </a:rPr>
              <a:t> the national as well as    	individual  affluence.</a:t>
            </a:r>
            <a:endParaRPr lang="hi-IN" sz="2000" dirty="0" smtClean="0">
              <a:solidFill>
                <a:schemeClr val="tx1"/>
              </a:solidFill>
            </a:endParaRPr>
          </a:p>
          <a:p>
            <a:pPr marL="514350" indent="-514350"/>
            <a:r>
              <a:rPr lang="en-US" sz="2000" dirty="0" smtClean="0">
                <a:solidFill>
                  <a:schemeClr val="tx1"/>
                </a:solidFill>
              </a:rPr>
              <a:t>           5. Though the economy has developed rapidly, it has caused irreparable damage to the habitat due to the    	destructive  manner. United States type </a:t>
            </a:r>
            <a:endParaRPr lang="hi-IN" sz="2000" dirty="0" smtClean="0">
              <a:solidFill>
                <a:schemeClr val="tx1"/>
              </a:solidFill>
            </a:endParaRPr>
          </a:p>
          <a:p>
            <a:pPr marL="514350" indent="-514350"/>
            <a:r>
              <a:rPr lang="en-US" sz="2000" dirty="0" smtClean="0">
                <a:solidFill>
                  <a:schemeClr val="tx1"/>
                </a:solidFill>
              </a:rPr>
              <a:t>           6. Extensive territories and general physical resources make these regions able to create lofty social and  	economic  estates within their own territories and access the resources of other countries too. </a:t>
            </a:r>
            <a:endParaRPr lang="hi-IN" sz="2000" dirty="0" smtClean="0">
              <a:solidFill>
                <a:schemeClr val="tx1"/>
              </a:solidFill>
            </a:endParaRPr>
          </a:p>
          <a:p>
            <a:pPr marL="514350" indent="-514350"/>
            <a:r>
              <a:rPr lang="en-US" sz="2000" dirty="0" smtClean="0">
                <a:solidFill>
                  <a:schemeClr val="tx1"/>
                </a:solidFill>
              </a:rPr>
              <a:t>	  7. USA, Canada, Australia, New Zealand, parts of Russia and Argentina are included in this type of </a:t>
            </a:r>
          </a:p>
          <a:p>
            <a:pPr marL="514350" indent="-514350"/>
            <a:r>
              <a:rPr lang="en-US" sz="2000" dirty="0" smtClean="0">
                <a:solidFill>
                  <a:schemeClr val="tx1"/>
                </a:solidFill>
              </a:rPr>
              <a:t> 	       region. </a:t>
            </a:r>
            <a:endParaRPr lang="hi-IN" sz="2000" dirty="0" smtClean="0">
              <a:solidFill>
                <a:schemeClr val="tx1"/>
              </a:solidFill>
            </a:endParaRPr>
          </a:p>
          <a:p>
            <a:pPr marL="514350" indent="-514350"/>
            <a:r>
              <a:rPr lang="en-US" sz="2000" dirty="0" smtClean="0">
                <a:solidFill>
                  <a:schemeClr val="tx1"/>
                </a:solidFill>
              </a:rPr>
              <a:t>           8. This type of population resource and technology relationship is the most recent of all the </a:t>
            </a:r>
          </a:p>
          <a:p>
            <a:pPr marL="514350" indent="-514350"/>
            <a:r>
              <a:rPr lang="en-US" sz="2000" dirty="0" smtClean="0">
                <a:solidFill>
                  <a:schemeClr val="tx1"/>
                </a:solidFill>
              </a:rPr>
              <a:t>               5 types. </a:t>
            </a:r>
            <a:endParaRPr lang="hi-IN" sz="2000" dirty="0" smtClean="0">
              <a:solidFill>
                <a:schemeClr val="tx1"/>
              </a:solidFill>
            </a:endParaRPr>
          </a:p>
          <a:p>
            <a:pPr marL="514350" indent="-514350"/>
            <a:r>
              <a:rPr lang="en-US" sz="2000" dirty="0" smtClean="0">
                <a:solidFill>
                  <a:schemeClr val="tx1"/>
                </a:solidFill>
              </a:rPr>
              <a:t>           9. Most of these countries were of Brazilian type before gaining their present status</a:t>
            </a:r>
            <a:r>
              <a:rPr lang="hi-IN" sz="2000" dirty="0" smtClean="0">
                <a:solidFill>
                  <a:schemeClr val="tx1"/>
                </a:solidFill>
              </a:rPr>
              <a:t>. </a:t>
            </a:r>
          </a:p>
          <a:p>
            <a:pPr marL="514350" indent="-514350"/>
            <a:r>
              <a:rPr lang="en-US" sz="2000" b="1" dirty="0" smtClean="0">
                <a:solidFill>
                  <a:schemeClr val="tx1"/>
                </a:solidFill>
              </a:rPr>
              <a:t>           Countries:</a:t>
            </a:r>
            <a:r>
              <a:rPr lang="en-US" sz="2000" dirty="0" smtClean="0">
                <a:solidFill>
                  <a:schemeClr val="tx1"/>
                </a:solidFill>
              </a:rPr>
              <a:t> USA, Canada, Australia, New Zealand, Argentina, South Africa, and Russ </a:t>
            </a:r>
          </a:p>
          <a:p>
            <a:pPr marL="514350" indent="-514350"/>
            <a:r>
              <a:rPr lang="en-US" sz="2000" dirty="0" smtClean="0">
                <a:solidFill>
                  <a:schemeClr val="tx1"/>
                </a:solidFill>
              </a:rPr>
              <a:t>			federation Parts Medial Russia etc. </a:t>
            </a:r>
            <a:endParaRPr lang="en-US" sz="2000" dirty="0" smtClean="0">
              <a:solidFill>
                <a:schemeClr val="tx1"/>
              </a:solidFill>
            </a:endParaRPr>
          </a:p>
          <a:p>
            <a:pPr marL="514350" indent="-514350"/>
            <a:r>
              <a:rPr lang="hi-IN" sz="2000" b="1" dirty="0" smtClean="0">
                <a:solidFill>
                  <a:schemeClr val="tx1"/>
                </a:solidFill>
              </a:rPr>
              <a:t> </a:t>
            </a:r>
            <a:r>
              <a:rPr lang="en-US" b="1" dirty="0" smtClean="0">
                <a:solidFill>
                  <a:schemeClr val="tx1"/>
                </a:solidFill>
              </a:rPr>
              <a:t> </a:t>
            </a:r>
            <a:endParaRPr lang="en-US" b="1" dirty="0" smtClean="0">
              <a:solidFill>
                <a:schemeClr val="tx1"/>
              </a:solidFill>
            </a:endParaRPr>
          </a:p>
          <a:p>
            <a:pPr marL="514350" indent="-514350"/>
            <a:endParaRPr lang="en-US" b="1" dirty="0" smtClean="0">
              <a:solidFill>
                <a:schemeClr val="tx1"/>
              </a:solidFill>
            </a:endParaRPr>
          </a:p>
          <a:p>
            <a:pPr marL="514350" indent="-514350"/>
            <a:endParaRPr lang="en-US" b="1" dirty="0" smtClean="0">
              <a:solidFill>
                <a:schemeClr val="tx1"/>
              </a:solidFill>
            </a:endParaRPr>
          </a:p>
        </p:txBody>
      </p:sp>
      <p:sp>
        <p:nvSpPr>
          <p:cNvPr id="23" name="Freeform: Shape 22">
            <a:extLst>
              <a:ext uri="{FF2B5EF4-FFF2-40B4-BE49-F238E27FC236}">
                <a16:creationId xmlns:a16="http://schemas.microsoft.com/office/drawing/2014/main" xmlns="" id="{A4026A73-1F7F-49F2-B319-8CA3B3D532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Right Triangle 24">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221763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r>
              <a:rPr lang="en-US" sz="2800" b="1" dirty="0" smtClean="0">
                <a:solidFill>
                  <a:schemeClr val="tx1"/>
                </a:solidFill>
              </a:rPr>
              <a:t>            2. European Type Regions</a:t>
            </a:r>
            <a:r>
              <a:rPr lang="hi-IN" sz="2800" b="1" dirty="0" smtClean="0">
                <a:solidFill>
                  <a:schemeClr val="tx1"/>
                </a:solidFill>
              </a:rPr>
              <a:t> </a:t>
            </a:r>
          </a:p>
          <a:p>
            <a:pPr marL="514350" indent="-514350"/>
            <a:r>
              <a:rPr lang="en-US" dirty="0" smtClean="0">
                <a:solidFill>
                  <a:schemeClr val="tx1"/>
                </a:solidFill>
              </a:rPr>
              <a:t>            </a:t>
            </a:r>
            <a:r>
              <a:rPr lang="hi-IN" sz="2000" dirty="0" smtClean="0">
                <a:solidFill>
                  <a:schemeClr val="tx1"/>
                </a:solidFill>
              </a:rPr>
              <a:t>1.</a:t>
            </a:r>
            <a:r>
              <a:rPr lang="en-US" sz="2000" dirty="0" smtClean="0">
                <a:solidFill>
                  <a:schemeClr val="tx1"/>
                </a:solidFill>
              </a:rPr>
              <a:t>There exists quite </a:t>
            </a:r>
            <a:r>
              <a:rPr lang="en-US" sz="2000" dirty="0" err="1" smtClean="0">
                <a:solidFill>
                  <a:schemeClr val="tx1"/>
                </a:solidFill>
              </a:rPr>
              <a:t>favourable</a:t>
            </a:r>
            <a:r>
              <a:rPr lang="en-US" sz="2000" dirty="0" smtClean="0">
                <a:solidFill>
                  <a:schemeClr val="tx1"/>
                </a:solidFill>
              </a:rPr>
              <a:t> relationship between population and technology. </a:t>
            </a:r>
            <a:endParaRPr lang="hi-IN" sz="2000" dirty="0" smtClean="0">
              <a:solidFill>
                <a:schemeClr val="tx1"/>
              </a:solidFill>
            </a:endParaRPr>
          </a:p>
          <a:p>
            <a:pPr marL="514350" indent="-514350"/>
            <a:r>
              <a:rPr lang="en-US" sz="2000" dirty="0" smtClean="0">
                <a:solidFill>
                  <a:schemeClr val="tx1"/>
                </a:solidFill>
              </a:rPr>
              <a:t>           2. In this type of regions, the territories are small, the resources are limited and the populations are</a:t>
            </a:r>
          </a:p>
          <a:p>
            <a:pPr marL="514350" indent="-514350"/>
            <a:r>
              <a:rPr lang="en-US" sz="2000" dirty="0" smtClean="0">
                <a:solidFill>
                  <a:schemeClr val="tx1"/>
                </a:solidFill>
              </a:rPr>
              <a:t>	       larger in comparison to the United States type. </a:t>
            </a:r>
            <a:endParaRPr lang="hi-IN" sz="2000" dirty="0" smtClean="0">
              <a:solidFill>
                <a:schemeClr val="tx1"/>
              </a:solidFill>
            </a:endParaRPr>
          </a:p>
          <a:p>
            <a:pPr marL="514350" indent="-514350"/>
            <a:r>
              <a:rPr lang="en-US" sz="2000" dirty="0" smtClean="0">
                <a:solidFill>
                  <a:schemeClr val="tx1"/>
                </a:solidFill>
              </a:rPr>
              <a:t>           3. The narrow territories and still narrower resources coupled with larger populations produce intensive </a:t>
            </a:r>
          </a:p>
          <a:p>
            <a:pPr marL="514350" indent="-514350"/>
            <a:r>
              <a:rPr lang="en-US" sz="2000" dirty="0" smtClean="0">
                <a:solidFill>
                  <a:schemeClr val="tx1"/>
                </a:solidFill>
              </a:rPr>
              <a:t>                local economies and conservative attitude towards resources. </a:t>
            </a:r>
            <a:endParaRPr lang="hi-IN" sz="2000" dirty="0" smtClean="0">
              <a:solidFill>
                <a:schemeClr val="tx1"/>
              </a:solidFill>
            </a:endParaRPr>
          </a:p>
          <a:p>
            <a:pPr marL="514350" indent="-514350"/>
            <a:r>
              <a:rPr lang="en-US" sz="2000" dirty="0" smtClean="0">
                <a:solidFill>
                  <a:schemeClr val="tx1"/>
                </a:solidFill>
              </a:rPr>
              <a:t>           4. The skilled services and advanced industrial goods are exchanged for natural resources and </a:t>
            </a:r>
            <a:r>
              <a:rPr lang="en-US" sz="2000" dirty="0" err="1" smtClean="0">
                <a:solidFill>
                  <a:schemeClr val="tx1"/>
                </a:solidFill>
              </a:rPr>
              <a:t>labourforce</a:t>
            </a:r>
            <a:r>
              <a:rPr lang="en-US" sz="2000" dirty="0" smtClean="0">
                <a:solidFill>
                  <a:schemeClr val="tx1"/>
                </a:solidFill>
              </a:rPr>
              <a:t>. </a:t>
            </a:r>
            <a:endParaRPr lang="hi-IN" sz="2000" dirty="0" smtClean="0">
              <a:solidFill>
                <a:schemeClr val="tx1"/>
              </a:solidFill>
            </a:endParaRPr>
          </a:p>
          <a:p>
            <a:pPr marL="514350" indent="-514350"/>
            <a:r>
              <a:rPr lang="en-US" sz="2000" dirty="0" smtClean="0">
                <a:solidFill>
                  <a:schemeClr val="tx1"/>
                </a:solidFill>
              </a:rPr>
              <a:t>           5. Continued efforts are made in these regions to discover new local physical resources and more </a:t>
            </a:r>
          </a:p>
          <a:p>
            <a:pPr marL="514350" indent="-514350"/>
            <a:r>
              <a:rPr lang="en-US" sz="2000" dirty="0" smtClean="0">
                <a:solidFill>
                  <a:schemeClr val="tx1"/>
                </a:solidFill>
              </a:rPr>
              <a:t>	      significantly to develop new methods for extracting greater </a:t>
            </a:r>
            <a:r>
              <a:rPr lang="en-US" sz="2000" dirty="0" err="1" smtClean="0">
                <a:solidFill>
                  <a:schemeClr val="tx1"/>
                </a:solidFill>
              </a:rPr>
              <a:t>benefitsfrom</a:t>
            </a:r>
            <a:r>
              <a:rPr lang="en-US" sz="2000" dirty="0" smtClean="0">
                <a:solidFill>
                  <a:schemeClr val="tx1"/>
                </a:solidFill>
              </a:rPr>
              <a:t> familiar resources.</a:t>
            </a:r>
            <a:endParaRPr lang="hi-IN" sz="2000" dirty="0" smtClean="0">
              <a:solidFill>
                <a:schemeClr val="tx1"/>
              </a:solidFill>
            </a:endParaRPr>
          </a:p>
          <a:p>
            <a:pPr marL="514350" indent="-514350"/>
            <a:r>
              <a:rPr lang="en-US" sz="2000" dirty="0" smtClean="0">
                <a:solidFill>
                  <a:schemeClr val="tx1"/>
                </a:solidFill>
              </a:rPr>
              <a:t>          6. Countries included in this region are</a:t>
            </a:r>
            <a:endParaRPr lang="hi-IN" sz="2000" dirty="0" smtClean="0">
              <a:solidFill>
                <a:schemeClr val="tx1"/>
              </a:solidFill>
            </a:endParaRPr>
          </a:p>
          <a:p>
            <a:pPr marL="514350" indent="-514350"/>
            <a:r>
              <a:rPr lang="hi-IN" sz="2000" dirty="0" smtClean="0">
                <a:solidFill>
                  <a:schemeClr val="tx1"/>
                </a:solidFill>
              </a:rPr>
              <a:t>     </a:t>
            </a:r>
            <a:r>
              <a:rPr lang="en-US" sz="2000" dirty="0" smtClean="0">
                <a:solidFill>
                  <a:schemeClr val="tx1"/>
                </a:solidFill>
              </a:rPr>
              <a:t>   </a:t>
            </a:r>
            <a:r>
              <a:rPr lang="hi-IN" sz="2000" dirty="0" smtClean="0">
                <a:solidFill>
                  <a:schemeClr val="tx1"/>
                </a:solidFill>
              </a:rPr>
              <a:t>a. </a:t>
            </a:r>
            <a:r>
              <a:rPr lang="en-US" sz="2000" dirty="0" smtClean="0">
                <a:solidFill>
                  <a:schemeClr val="tx1"/>
                </a:solidFill>
              </a:rPr>
              <a:t>Western, southern and eastern Europe excluding Rumania, Bulgaria, Turkey and Yugoslavia.</a:t>
            </a:r>
            <a:endParaRPr lang="hi-IN" sz="2000" dirty="0" smtClean="0">
              <a:solidFill>
                <a:schemeClr val="tx1"/>
              </a:solidFill>
            </a:endParaRPr>
          </a:p>
          <a:p>
            <a:pPr marL="514350" indent="-514350"/>
            <a:r>
              <a:rPr lang="hi-IN" sz="2000" dirty="0" smtClean="0">
                <a:solidFill>
                  <a:schemeClr val="tx1"/>
                </a:solidFill>
              </a:rPr>
              <a:t>   </a:t>
            </a:r>
            <a:r>
              <a:rPr lang="en-US" sz="2000" dirty="0" smtClean="0">
                <a:solidFill>
                  <a:schemeClr val="tx1"/>
                </a:solidFill>
              </a:rPr>
              <a:t>        b. Israel, Japan and Soviet Central Asia. </a:t>
            </a:r>
            <a:endParaRPr lang="hi-IN" sz="2000" dirty="0" smtClean="0">
              <a:solidFill>
                <a:schemeClr val="tx1"/>
              </a:solidFill>
            </a:endParaRPr>
          </a:p>
          <a:p>
            <a:pPr marL="514350" indent="-514350"/>
            <a:r>
              <a:rPr lang="en-US" sz="2000" dirty="0" smtClean="0">
                <a:solidFill>
                  <a:schemeClr val="tx1"/>
                </a:solidFill>
              </a:rPr>
              <a:t>          7. Many of the countries of Brazilian and Egyptian type are expected to enter in this type in </a:t>
            </a:r>
          </a:p>
          <a:p>
            <a:pPr marL="514350" indent="-514350"/>
            <a:r>
              <a:rPr lang="en-US" sz="2000" dirty="0" smtClean="0">
                <a:solidFill>
                  <a:schemeClr val="tx1"/>
                </a:solidFill>
              </a:rPr>
              <a:t>	      near future with better management of their human and physical resources</a:t>
            </a:r>
            <a:r>
              <a:rPr lang="hi-IN" sz="2000" dirty="0" smtClean="0">
                <a:solidFill>
                  <a:schemeClr val="tx1"/>
                </a:solidFill>
              </a:rPr>
              <a:t>. </a:t>
            </a:r>
          </a:p>
          <a:p>
            <a:pPr marL="514350" indent="-514350"/>
            <a:r>
              <a:rPr lang="en-US" sz="2400" b="1" dirty="0" smtClean="0">
                <a:solidFill>
                  <a:schemeClr val="tx1"/>
                </a:solidFill>
              </a:rPr>
              <a:t>         Countries:</a:t>
            </a:r>
            <a:r>
              <a:rPr lang="en-US" sz="2000" dirty="0" smtClean="0">
                <a:solidFill>
                  <a:schemeClr val="tx1"/>
                </a:solidFill>
              </a:rPr>
              <a:t> The most of countries of Western, Southern and Eastern Europe and </a:t>
            </a:r>
          </a:p>
          <a:p>
            <a:pPr marL="514350" indent="-514350"/>
            <a:r>
              <a:rPr lang="en-US" sz="2000" dirty="0" smtClean="0">
                <a:solidFill>
                  <a:schemeClr val="tx1"/>
                </a:solidFill>
              </a:rPr>
              <a:t>			    Soviet Central  Asian republics, Singapore, South Korea and Japan </a:t>
            </a:r>
          </a:p>
          <a:p>
            <a:pPr marL="514350" indent="-514350"/>
            <a:r>
              <a:rPr lang="en-US" sz="2000" dirty="0" smtClean="0">
                <a:solidFill>
                  <a:schemeClr val="tx1"/>
                </a:solidFill>
              </a:rPr>
              <a:t>			      belongs to this group.</a:t>
            </a:r>
          </a:p>
          <a:p>
            <a:pPr algn="ctr"/>
            <a:endParaRPr lang="en-US" sz="2000" dirty="0"/>
          </a:p>
        </p:txBody>
      </p:sp>
      <p:sp>
        <p:nvSpPr>
          <p:cNvPr id="23" name="Freeform: Shape 22">
            <a:extLst>
              <a:ext uri="{FF2B5EF4-FFF2-40B4-BE49-F238E27FC236}">
                <a16:creationId xmlns:a16="http://schemas.microsoft.com/office/drawing/2014/main" xmlns="" id="{A4026A73-1F7F-49F2-B319-8CA3B3D532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Right Triangle 24">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221763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rPr>
              <a:t> </a:t>
            </a:r>
          </a:p>
          <a:p>
            <a:endParaRPr lang="en-US" sz="2800" b="1" dirty="0" smtClean="0">
              <a:solidFill>
                <a:schemeClr val="tx1"/>
              </a:solidFill>
            </a:endParaRPr>
          </a:p>
          <a:p>
            <a:endParaRPr lang="en-US" sz="2800" b="1" dirty="0" smtClean="0">
              <a:solidFill>
                <a:schemeClr val="tx1"/>
              </a:solidFill>
            </a:endParaRPr>
          </a:p>
          <a:p>
            <a:r>
              <a:rPr lang="en-US" sz="2800" b="1" dirty="0" smtClean="0">
                <a:solidFill>
                  <a:schemeClr val="tx1"/>
                </a:solidFill>
              </a:rPr>
              <a:t> 	3. Egyptian Type Regions</a:t>
            </a:r>
            <a:endParaRPr lang="hi-IN" b="1" dirty="0" smtClean="0">
              <a:solidFill>
                <a:schemeClr val="tx1"/>
              </a:solidFill>
            </a:endParaRPr>
          </a:p>
          <a:p>
            <a:r>
              <a:rPr lang="hi-IN" dirty="0" smtClean="0">
                <a:solidFill>
                  <a:schemeClr val="tx1"/>
                </a:solidFill>
              </a:rPr>
              <a:t>     </a:t>
            </a:r>
            <a:r>
              <a:rPr lang="en-US" dirty="0" smtClean="0">
                <a:solidFill>
                  <a:schemeClr val="tx1"/>
                </a:solidFill>
              </a:rPr>
              <a:t> </a:t>
            </a:r>
            <a:r>
              <a:rPr lang="en-US" sz="2000" dirty="0" smtClean="0">
                <a:solidFill>
                  <a:schemeClr val="tx1"/>
                </a:solidFill>
              </a:rPr>
              <a:t>1. This is the most discouraging type of population region. </a:t>
            </a:r>
            <a:endParaRPr lang="hi-IN" sz="2000" dirty="0" smtClean="0">
              <a:solidFill>
                <a:schemeClr val="tx1"/>
              </a:solidFill>
            </a:endParaRPr>
          </a:p>
          <a:p>
            <a:r>
              <a:rPr lang="hi-IN" sz="2000" dirty="0" smtClean="0">
                <a:solidFill>
                  <a:schemeClr val="tx1"/>
                </a:solidFill>
              </a:rPr>
              <a:t>     </a:t>
            </a:r>
            <a:r>
              <a:rPr lang="en-US" sz="2000" dirty="0" smtClean="0">
                <a:solidFill>
                  <a:schemeClr val="tx1"/>
                </a:solidFill>
              </a:rPr>
              <a:t>2. The areas under this type of population resource region suffer from great imbalance of population and    	resources. </a:t>
            </a:r>
            <a:endParaRPr lang="hi-IN" sz="2000" dirty="0" smtClean="0">
              <a:solidFill>
                <a:schemeClr val="tx1"/>
              </a:solidFill>
            </a:endParaRPr>
          </a:p>
          <a:p>
            <a:r>
              <a:rPr lang="hi-IN" sz="2000" dirty="0" smtClean="0">
                <a:solidFill>
                  <a:schemeClr val="tx1"/>
                </a:solidFill>
              </a:rPr>
              <a:t>     </a:t>
            </a:r>
            <a:r>
              <a:rPr lang="en-US" sz="2000" dirty="0" smtClean="0">
                <a:solidFill>
                  <a:schemeClr val="tx1"/>
                </a:solidFill>
              </a:rPr>
              <a:t>3. The populations of these areas are rapidly growing and population density is also very high. </a:t>
            </a:r>
            <a:endParaRPr lang="hi-IN" sz="2000" dirty="0" smtClean="0">
              <a:solidFill>
                <a:schemeClr val="tx1"/>
              </a:solidFill>
            </a:endParaRPr>
          </a:p>
          <a:p>
            <a:r>
              <a:rPr lang="hi-IN" sz="2000" dirty="0" smtClean="0">
                <a:solidFill>
                  <a:schemeClr val="tx1"/>
                </a:solidFill>
              </a:rPr>
              <a:t>     </a:t>
            </a:r>
            <a:r>
              <a:rPr lang="en-US" sz="2000" dirty="0" smtClean="0">
                <a:solidFill>
                  <a:schemeClr val="tx1"/>
                </a:solidFill>
              </a:rPr>
              <a:t>4. Economy of these areas is agrarian and food crop occupies most of the cultivated land. </a:t>
            </a:r>
            <a:endParaRPr lang="hi-IN" sz="2000" dirty="0" smtClean="0">
              <a:solidFill>
                <a:schemeClr val="tx1"/>
              </a:solidFill>
            </a:endParaRPr>
          </a:p>
          <a:p>
            <a:r>
              <a:rPr lang="hi-IN" sz="2000" dirty="0" smtClean="0">
                <a:solidFill>
                  <a:schemeClr val="tx1"/>
                </a:solidFill>
              </a:rPr>
              <a:t>     </a:t>
            </a:r>
            <a:r>
              <a:rPr lang="en-US" sz="2000" dirty="0" smtClean="0">
                <a:solidFill>
                  <a:schemeClr val="tx1"/>
                </a:solidFill>
              </a:rPr>
              <a:t>5. As the agricultural sectors of these areas are not scientifically developed, productivity of the agricultural 	land is limited.</a:t>
            </a:r>
            <a:endParaRPr lang="hi-IN" sz="2000" dirty="0" smtClean="0">
              <a:solidFill>
                <a:schemeClr val="tx1"/>
              </a:solidFill>
            </a:endParaRPr>
          </a:p>
          <a:p>
            <a:r>
              <a:rPr lang="hi-IN" sz="2000" dirty="0" smtClean="0">
                <a:solidFill>
                  <a:schemeClr val="tx1"/>
                </a:solidFill>
              </a:rPr>
              <a:t>     </a:t>
            </a:r>
            <a:r>
              <a:rPr lang="en-US" sz="2000" dirty="0" smtClean="0">
                <a:solidFill>
                  <a:schemeClr val="tx1"/>
                </a:solidFill>
              </a:rPr>
              <a:t>6. Social and technological development is very less in these areas. </a:t>
            </a:r>
            <a:endParaRPr lang="hi-IN" sz="2000" dirty="0" smtClean="0">
              <a:solidFill>
                <a:schemeClr val="tx1"/>
              </a:solidFill>
            </a:endParaRPr>
          </a:p>
          <a:p>
            <a:r>
              <a:rPr lang="hi-IN" sz="2000" dirty="0" smtClean="0">
                <a:solidFill>
                  <a:schemeClr val="tx1"/>
                </a:solidFill>
              </a:rPr>
              <a:t>     </a:t>
            </a:r>
            <a:r>
              <a:rPr lang="en-US" sz="2000" dirty="0" smtClean="0">
                <a:solidFill>
                  <a:schemeClr val="tx1"/>
                </a:solidFill>
              </a:rPr>
              <a:t>7. The physical and capital resources are very limited in this type of region. </a:t>
            </a:r>
            <a:endParaRPr lang="hi-IN" sz="2000" dirty="0" smtClean="0">
              <a:solidFill>
                <a:schemeClr val="tx1"/>
              </a:solidFill>
            </a:endParaRPr>
          </a:p>
          <a:p>
            <a:r>
              <a:rPr lang="hi-IN" sz="2000" dirty="0" smtClean="0">
                <a:solidFill>
                  <a:schemeClr val="tx1"/>
                </a:solidFill>
              </a:rPr>
              <a:t>     </a:t>
            </a:r>
            <a:r>
              <a:rPr lang="en-US" sz="2000" dirty="0" smtClean="0">
                <a:solidFill>
                  <a:schemeClr val="tx1"/>
                </a:solidFill>
              </a:rPr>
              <a:t>8. It is important to note that all countries of the world have passed through this stage at one time </a:t>
            </a:r>
          </a:p>
          <a:p>
            <a:r>
              <a:rPr lang="en-US" sz="2000" dirty="0" smtClean="0">
                <a:solidFill>
                  <a:schemeClr val="tx1"/>
                </a:solidFill>
              </a:rPr>
              <a:t>                 or the other. </a:t>
            </a:r>
            <a:r>
              <a:rPr lang="hi-IN" sz="2000" dirty="0" smtClean="0">
                <a:solidFill>
                  <a:schemeClr val="tx1"/>
                </a:solidFill>
              </a:rPr>
              <a:t>       </a:t>
            </a:r>
          </a:p>
          <a:p>
            <a:r>
              <a:rPr lang="hi-IN" sz="2000" dirty="0" smtClean="0">
                <a:solidFill>
                  <a:schemeClr val="tx1"/>
                </a:solidFill>
              </a:rPr>
              <a:t>     </a:t>
            </a:r>
            <a:r>
              <a:rPr lang="en-US" sz="2000" dirty="0" smtClean="0">
                <a:solidFill>
                  <a:schemeClr val="tx1"/>
                </a:solidFill>
              </a:rPr>
              <a:t>9. Countries or areas included in this type are found in almost all the continents of the world, </a:t>
            </a:r>
          </a:p>
          <a:p>
            <a:r>
              <a:rPr lang="en-US" sz="2000" dirty="0" smtClean="0">
                <a:solidFill>
                  <a:schemeClr val="tx1"/>
                </a:solidFill>
              </a:rPr>
              <a:t> 	e.g., Egypt, Algeria, Tunisia, Morocco (Africa), Sicily, Sardine , Southern Italy, Albania, 			Greece, Southern Yugoslavia  (Southern Europe), </a:t>
            </a:r>
            <a:r>
              <a:rPr lang="en-US" sz="2000" dirty="0" err="1" smtClean="0">
                <a:solidFill>
                  <a:schemeClr val="tx1"/>
                </a:solidFill>
              </a:rPr>
              <a:t>Haiti,El</a:t>
            </a:r>
            <a:r>
              <a:rPr lang="en-US" sz="2000" dirty="0" smtClean="0">
                <a:solidFill>
                  <a:schemeClr val="tx1"/>
                </a:solidFill>
              </a:rPr>
              <a:t> Salvador, Guatemala </a:t>
            </a:r>
          </a:p>
          <a:p>
            <a:r>
              <a:rPr lang="en-US" sz="2000" dirty="0" smtClean="0">
                <a:solidFill>
                  <a:schemeClr val="tx1"/>
                </a:solidFill>
              </a:rPr>
              <a:t>	(New World), China, India, Pakistan, Bangladesh,  South Korea, Nepal, Sri Lanka, </a:t>
            </a:r>
          </a:p>
          <a:p>
            <a:r>
              <a:rPr lang="en-US" sz="2000" dirty="0" smtClean="0">
                <a:solidFill>
                  <a:schemeClr val="tx1"/>
                </a:solidFill>
              </a:rPr>
              <a:t>	Afghanistan, Cyprus, Jordan , Etc. (Asia</a:t>
            </a:r>
            <a:r>
              <a:rPr lang="en-US" sz="2000" dirty="0" smtClean="0">
                <a:solidFill>
                  <a:schemeClr val="tx1"/>
                </a:solidFill>
              </a:rPr>
              <a:t>)</a:t>
            </a:r>
          </a:p>
          <a:p>
            <a:endParaRPr lang="en-US" sz="2000" dirty="0" smtClean="0">
              <a:solidFill>
                <a:schemeClr val="tx1"/>
              </a:solidFill>
            </a:endParaRPr>
          </a:p>
          <a:p>
            <a:endParaRPr lang="en-US" sz="2000"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a:solidFill>
                <a:schemeClr val="tx1"/>
              </a:solidFill>
            </a:endParaRPr>
          </a:p>
        </p:txBody>
      </p:sp>
      <p:sp>
        <p:nvSpPr>
          <p:cNvPr id="23" name="Freeform: Shape 22">
            <a:extLst>
              <a:ext uri="{FF2B5EF4-FFF2-40B4-BE49-F238E27FC236}">
                <a16:creationId xmlns:a16="http://schemas.microsoft.com/office/drawing/2014/main" xmlns="" id="{A4026A73-1F7F-49F2-B319-8CA3B3D532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Right Triangle 24">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221763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rPr>
              <a:t>            </a:t>
            </a:r>
            <a:endParaRPr lang="en-US" sz="2800" dirty="0" smtClean="0">
              <a:solidFill>
                <a:schemeClr val="tx1"/>
              </a:solidFill>
            </a:endParaRPr>
          </a:p>
          <a:p>
            <a:endParaRPr lang="en-US" sz="2800" b="1" dirty="0" smtClean="0">
              <a:solidFill>
                <a:schemeClr val="tx1"/>
              </a:solidFill>
            </a:endParaRPr>
          </a:p>
          <a:p>
            <a:r>
              <a:rPr lang="en-US" sz="2800" b="1" dirty="0" smtClean="0">
                <a:solidFill>
                  <a:schemeClr val="tx1"/>
                </a:solidFill>
              </a:rPr>
              <a:t>           </a:t>
            </a:r>
            <a:r>
              <a:rPr lang="hi-IN" sz="2800" b="1" dirty="0" smtClean="0">
                <a:solidFill>
                  <a:schemeClr val="tx1"/>
                </a:solidFill>
              </a:rPr>
              <a:t>4</a:t>
            </a:r>
            <a:r>
              <a:rPr lang="hi-IN" sz="2800" b="1" dirty="0" smtClean="0">
                <a:solidFill>
                  <a:schemeClr val="tx1"/>
                </a:solidFill>
              </a:rPr>
              <a:t>.</a:t>
            </a:r>
            <a:r>
              <a:rPr lang="en-US" sz="2800" b="1" dirty="0" smtClean="0">
                <a:solidFill>
                  <a:schemeClr val="tx1"/>
                </a:solidFill>
              </a:rPr>
              <a:t> </a:t>
            </a:r>
            <a:r>
              <a:rPr lang="en-US" sz="2800" b="1" dirty="0" err="1" smtClean="0">
                <a:solidFill>
                  <a:schemeClr val="tx1"/>
                </a:solidFill>
              </a:rPr>
              <a:t>Brazillian</a:t>
            </a:r>
            <a:r>
              <a:rPr lang="en-US" sz="2800" b="1" dirty="0" smtClean="0">
                <a:solidFill>
                  <a:schemeClr val="tx1"/>
                </a:solidFill>
              </a:rPr>
              <a:t> Type Regions</a:t>
            </a:r>
          </a:p>
          <a:p>
            <a:r>
              <a:rPr lang="en-US" sz="2000" dirty="0" smtClean="0">
                <a:solidFill>
                  <a:schemeClr val="tx1"/>
                </a:solidFill>
              </a:rPr>
              <a:t>          1. These regions have low population-resource ratios. One-sixth of the world's population lives in this </a:t>
            </a:r>
          </a:p>
          <a:p>
            <a:r>
              <a:rPr lang="en-US" sz="2000" dirty="0" smtClean="0">
                <a:solidFill>
                  <a:schemeClr val="tx1"/>
                </a:solidFill>
              </a:rPr>
              <a:t>                region. </a:t>
            </a:r>
          </a:p>
          <a:p>
            <a:r>
              <a:rPr lang="en-US" sz="2000" dirty="0" smtClean="0">
                <a:solidFill>
                  <a:schemeClr val="tx1"/>
                </a:solidFill>
              </a:rPr>
              <a:t>          2. Population pressure on physical resource is low in these regions, which is virtually an indicator of   </a:t>
            </a:r>
          </a:p>
          <a:p>
            <a:r>
              <a:rPr lang="en-US" sz="2000" dirty="0" smtClean="0">
                <a:solidFill>
                  <a:schemeClr val="tx1"/>
                </a:solidFill>
              </a:rPr>
              <a:t>                location at a transition stage and hence there is high commitment in these areas. They have adequate    	physical resources but their technologies are weak and so the nature of their prosperity is average.</a:t>
            </a:r>
          </a:p>
          <a:p>
            <a:r>
              <a:rPr lang="en-US" sz="2000" dirty="0" smtClean="0">
                <a:solidFill>
                  <a:schemeClr val="tx1"/>
                </a:solidFill>
              </a:rPr>
              <a:t>          3. Population is low so population pressure on resources is also low. </a:t>
            </a:r>
          </a:p>
          <a:p>
            <a:r>
              <a:rPr lang="en-US" sz="2000" dirty="0" smtClean="0">
                <a:solidFill>
                  <a:schemeClr val="tx1"/>
                </a:solidFill>
              </a:rPr>
              <a:t>          4. If the people of this region adopt or develop good technology, adequate social overhead capital, </a:t>
            </a:r>
          </a:p>
          <a:p>
            <a:r>
              <a:rPr lang="en-US" sz="2000" dirty="0" smtClean="0">
                <a:solidFill>
                  <a:schemeClr val="tx1"/>
                </a:solidFill>
              </a:rPr>
              <a:t>              etc., their resource exploitation skills will expand and this will lead them to higher prosperity </a:t>
            </a:r>
          </a:p>
          <a:p>
            <a:r>
              <a:rPr lang="en-US" sz="2000" dirty="0" smtClean="0">
                <a:solidFill>
                  <a:schemeClr val="tx1"/>
                </a:solidFill>
              </a:rPr>
              <a:t>              like the European type. </a:t>
            </a:r>
          </a:p>
          <a:p>
            <a:r>
              <a:rPr lang="en-US" sz="2000" dirty="0" smtClean="0">
                <a:solidFill>
                  <a:schemeClr val="tx1"/>
                </a:solidFill>
              </a:rPr>
              <a:t>           5. The ratio of resources to technology and population is low</a:t>
            </a:r>
            <a:r>
              <a:rPr lang="en-US" sz="2000" dirty="0" smtClean="0">
                <a:solidFill>
                  <a:schemeClr val="tx1"/>
                </a:solidFill>
              </a:rPr>
              <a:t>.</a:t>
            </a:r>
          </a:p>
          <a:p>
            <a:r>
              <a:rPr lang="en-US" sz="2000" dirty="0" smtClean="0">
                <a:solidFill>
                  <a:schemeClr val="tx1"/>
                </a:solidFill>
              </a:rPr>
              <a:t>           6. </a:t>
            </a:r>
            <a:r>
              <a:rPr lang="en-US" sz="2000" dirty="0" smtClean="0">
                <a:solidFill>
                  <a:schemeClr val="tx1"/>
                </a:solidFill>
              </a:rPr>
              <a:t>The Indo-China region could region could support much more highly developed human societies </a:t>
            </a:r>
            <a:endParaRPr lang="en-US" sz="2000" dirty="0" smtClean="0">
              <a:solidFill>
                <a:schemeClr val="tx1"/>
              </a:solidFill>
            </a:endParaRPr>
          </a:p>
          <a:p>
            <a:r>
              <a:rPr lang="en-US" sz="2000" dirty="0" smtClean="0">
                <a:solidFill>
                  <a:schemeClr val="tx1"/>
                </a:solidFill>
              </a:rPr>
              <a:t> </a:t>
            </a:r>
            <a:r>
              <a:rPr lang="en-US" sz="2000" dirty="0" smtClean="0">
                <a:solidFill>
                  <a:schemeClr val="tx1"/>
                </a:solidFill>
              </a:rPr>
              <a:t>               than </a:t>
            </a:r>
            <a:r>
              <a:rPr lang="en-US" sz="2000" dirty="0" smtClean="0">
                <a:solidFill>
                  <a:schemeClr val="tx1"/>
                </a:solidFill>
              </a:rPr>
              <a:t>what prevail there now, but political and social problems block the development. </a:t>
            </a:r>
            <a:endParaRPr lang="en-US" sz="2000" dirty="0" smtClean="0">
              <a:solidFill>
                <a:schemeClr val="tx1"/>
              </a:solidFill>
            </a:endParaRPr>
          </a:p>
          <a:p>
            <a:r>
              <a:rPr lang="en-US" sz="2000" dirty="0" smtClean="0">
                <a:solidFill>
                  <a:schemeClr val="tx1"/>
                </a:solidFill>
              </a:rPr>
              <a:t> </a:t>
            </a:r>
            <a:r>
              <a:rPr lang="en-US" sz="2000" dirty="0" smtClean="0">
                <a:solidFill>
                  <a:schemeClr val="tx1"/>
                </a:solidFill>
              </a:rPr>
              <a:t>          7. </a:t>
            </a:r>
            <a:r>
              <a:rPr lang="en-US" sz="2000" dirty="0" smtClean="0">
                <a:solidFill>
                  <a:schemeClr val="tx1"/>
                </a:solidFill>
              </a:rPr>
              <a:t>Much of tropical Africa can be considered </a:t>
            </a:r>
            <a:r>
              <a:rPr lang="en-US" sz="2000" dirty="0" err="1" smtClean="0">
                <a:solidFill>
                  <a:schemeClr val="tx1"/>
                </a:solidFill>
              </a:rPr>
              <a:t>underpopulated</a:t>
            </a:r>
            <a:r>
              <a:rPr lang="en-US" sz="2000" dirty="0" smtClean="0">
                <a:solidFill>
                  <a:schemeClr val="tx1"/>
                </a:solidFill>
              </a:rPr>
              <a:t> but many physical and social </a:t>
            </a:r>
            <a:r>
              <a:rPr lang="en-US" sz="2000" dirty="0" smtClean="0">
                <a:solidFill>
                  <a:schemeClr val="tx1"/>
                </a:solidFill>
              </a:rPr>
              <a:t> </a:t>
            </a:r>
          </a:p>
          <a:p>
            <a:r>
              <a:rPr lang="en-US" sz="2000" dirty="0" smtClean="0">
                <a:solidFill>
                  <a:schemeClr val="tx1"/>
                </a:solidFill>
              </a:rPr>
              <a:t> </a:t>
            </a:r>
            <a:r>
              <a:rPr lang="en-US" sz="2000" dirty="0" smtClean="0">
                <a:solidFill>
                  <a:schemeClr val="tx1"/>
                </a:solidFill>
              </a:rPr>
              <a:t>               problems </a:t>
            </a:r>
            <a:r>
              <a:rPr lang="en-US" sz="2000" dirty="0" smtClean="0">
                <a:solidFill>
                  <a:schemeClr val="tx1"/>
                </a:solidFill>
              </a:rPr>
              <a:t>hamper their massive socio-economic development. </a:t>
            </a:r>
            <a:endParaRPr lang="en-US" sz="2000" dirty="0" smtClean="0">
              <a:solidFill>
                <a:schemeClr val="tx1"/>
              </a:solidFill>
            </a:endParaRPr>
          </a:p>
          <a:p>
            <a:r>
              <a:rPr lang="es-ES" sz="2000" dirty="0" smtClean="0">
                <a:solidFill>
                  <a:schemeClr val="tx1"/>
                </a:solidFill>
              </a:rPr>
              <a:t>          </a:t>
            </a:r>
            <a:r>
              <a:rPr lang="es-ES" sz="2400" b="1" dirty="0" err="1" smtClean="0">
                <a:solidFill>
                  <a:schemeClr val="tx1"/>
                </a:solidFill>
              </a:rPr>
              <a:t>Countries</a:t>
            </a:r>
            <a:r>
              <a:rPr lang="es-ES" sz="2400" b="1" dirty="0" smtClean="0">
                <a:solidFill>
                  <a:schemeClr val="tx1"/>
                </a:solidFill>
              </a:rPr>
              <a:t>:</a:t>
            </a:r>
            <a:r>
              <a:rPr lang="es-ES" sz="2000" dirty="0" smtClean="0">
                <a:solidFill>
                  <a:schemeClr val="tx1"/>
                </a:solidFill>
              </a:rPr>
              <a:t> Indochina, </a:t>
            </a:r>
            <a:r>
              <a:rPr lang="es-ES" sz="2000" dirty="0" err="1" smtClean="0">
                <a:solidFill>
                  <a:schemeClr val="tx1"/>
                </a:solidFill>
              </a:rPr>
              <a:t>Brazil</a:t>
            </a:r>
            <a:r>
              <a:rPr lang="es-ES" sz="2000" dirty="0" smtClean="0">
                <a:solidFill>
                  <a:schemeClr val="tx1"/>
                </a:solidFill>
              </a:rPr>
              <a:t>, Bolivia, Venezuela, Paraguay, interior Argentina, Central </a:t>
            </a:r>
          </a:p>
          <a:p>
            <a:r>
              <a:rPr lang="es-ES" sz="2000" dirty="0" smtClean="0">
                <a:solidFill>
                  <a:schemeClr val="tx1"/>
                </a:solidFill>
              </a:rPr>
              <a:t>                               American </a:t>
            </a:r>
            <a:r>
              <a:rPr lang="es-ES" sz="2000" dirty="0" err="1" smtClean="0">
                <a:solidFill>
                  <a:schemeClr val="tx1"/>
                </a:solidFill>
              </a:rPr>
              <a:t>Republics</a:t>
            </a:r>
            <a:r>
              <a:rPr lang="es-ES" sz="2000" dirty="0" smtClean="0">
                <a:solidFill>
                  <a:schemeClr val="tx1"/>
                </a:solidFill>
              </a:rPr>
              <a:t>, </a:t>
            </a:r>
            <a:r>
              <a:rPr lang="es-ES" sz="2000" dirty="0" err="1" smtClean="0">
                <a:solidFill>
                  <a:schemeClr val="tx1"/>
                </a:solidFill>
              </a:rPr>
              <a:t>Latin</a:t>
            </a:r>
            <a:r>
              <a:rPr lang="es-ES" sz="2000" dirty="0" smtClean="0">
                <a:solidFill>
                  <a:schemeClr val="tx1"/>
                </a:solidFill>
              </a:rPr>
              <a:t> </a:t>
            </a:r>
            <a:r>
              <a:rPr lang="es-ES" sz="2000" dirty="0" err="1" smtClean="0">
                <a:solidFill>
                  <a:schemeClr val="tx1"/>
                </a:solidFill>
              </a:rPr>
              <a:t>America</a:t>
            </a:r>
            <a:r>
              <a:rPr lang="es-ES" sz="2000" dirty="0" smtClean="0">
                <a:solidFill>
                  <a:schemeClr val="tx1"/>
                </a:solidFill>
              </a:rPr>
              <a:t> , Cuba,  </a:t>
            </a:r>
            <a:r>
              <a:rPr lang="es-ES" sz="2000" dirty="0" err="1" smtClean="0">
                <a:solidFill>
                  <a:schemeClr val="tx1"/>
                </a:solidFill>
              </a:rPr>
              <a:t>north</a:t>
            </a:r>
            <a:r>
              <a:rPr lang="es-ES" sz="2000" dirty="0" smtClean="0">
                <a:solidFill>
                  <a:schemeClr val="tx1"/>
                </a:solidFill>
              </a:rPr>
              <a:t>  </a:t>
            </a:r>
            <a:r>
              <a:rPr lang="es-ES" sz="2000" dirty="0" err="1" smtClean="0">
                <a:solidFill>
                  <a:schemeClr val="tx1"/>
                </a:solidFill>
              </a:rPr>
              <a:t>Australian</a:t>
            </a:r>
            <a:r>
              <a:rPr lang="es-ES" sz="2000" dirty="0" smtClean="0">
                <a:solidFill>
                  <a:schemeClr val="tx1"/>
                </a:solidFill>
              </a:rPr>
              <a:t>  </a:t>
            </a:r>
            <a:r>
              <a:rPr lang="es-ES" sz="2000" dirty="0" err="1" smtClean="0">
                <a:solidFill>
                  <a:schemeClr val="tx1"/>
                </a:solidFill>
              </a:rPr>
              <a:t>territory</a:t>
            </a:r>
            <a:r>
              <a:rPr lang="es-ES" sz="2000" dirty="0" smtClean="0">
                <a:solidFill>
                  <a:schemeClr val="tx1"/>
                </a:solidFill>
              </a:rPr>
              <a:t>,  </a:t>
            </a:r>
          </a:p>
          <a:p>
            <a:r>
              <a:rPr lang="es-ES" sz="2000" dirty="0" smtClean="0">
                <a:solidFill>
                  <a:schemeClr val="tx1"/>
                </a:solidFill>
              </a:rPr>
              <a:t>                               </a:t>
            </a:r>
            <a:r>
              <a:rPr lang="es-ES" sz="2000" dirty="0" err="1" smtClean="0">
                <a:solidFill>
                  <a:schemeClr val="tx1"/>
                </a:solidFill>
              </a:rPr>
              <a:t>Equatorial</a:t>
            </a:r>
            <a:r>
              <a:rPr lang="es-ES" sz="2000" dirty="0" smtClean="0">
                <a:solidFill>
                  <a:schemeClr val="tx1"/>
                </a:solidFill>
              </a:rPr>
              <a:t>  </a:t>
            </a:r>
            <a:r>
              <a:rPr lang="es-ES" sz="2000" dirty="0" err="1" smtClean="0">
                <a:solidFill>
                  <a:schemeClr val="tx1"/>
                </a:solidFill>
              </a:rPr>
              <a:t>Africa</a:t>
            </a:r>
            <a:r>
              <a:rPr lang="es-ES" sz="2000" dirty="0" smtClean="0">
                <a:solidFill>
                  <a:schemeClr val="tx1"/>
                </a:solidFill>
              </a:rPr>
              <a:t>, etc.</a:t>
            </a:r>
          </a:p>
          <a:p>
            <a:endParaRPr lang="es-ES" sz="2000" dirty="0" smtClean="0">
              <a:solidFill>
                <a:schemeClr val="tx1"/>
              </a:solidFill>
            </a:endParaRPr>
          </a:p>
          <a:p>
            <a:endParaRPr lang="es-ES" sz="2000" dirty="0" smtClean="0">
              <a:solidFill>
                <a:schemeClr val="tx1"/>
              </a:solidFill>
            </a:endParaRPr>
          </a:p>
          <a:p>
            <a:endParaRPr lang="en-US" sz="2000" dirty="0" smtClean="0">
              <a:solidFill>
                <a:schemeClr val="tx1"/>
              </a:solidFill>
            </a:endParaRPr>
          </a:p>
        </p:txBody>
      </p:sp>
      <p:sp>
        <p:nvSpPr>
          <p:cNvPr id="23" name="Freeform: Shape 22">
            <a:extLst>
              <a:ext uri="{FF2B5EF4-FFF2-40B4-BE49-F238E27FC236}">
                <a16:creationId xmlns:a16="http://schemas.microsoft.com/office/drawing/2014/main" xmlns="" id="{A4026A73-1F7F-49F2-B319-8CA3B3D532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Right Triangle 24">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4972064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149</TotalTime>
  <Words>349</Words>
  <Application>Microsoft Office PowerPoint</Application>
  <PresentationFormat>Custom</PresentationFormat>
  <Paragraphs>101</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TOPIC- POPULATION RESOURCE REGIONS </vt:lpstr>
      <vt:lpstr> Introduction:  Population refers to the total population of a country or region, and resource is a subject that human society attaches value to because of its necessity. Population growth and decline due to the strong link between population and resource affect the availability of resources while the availability of resource affects the economic position of the population. So, Human resources are both the ends to which the effort is directed and the means by which it is carried out.     </vt:lpstr>
      <vt:lpstr>Edward A. Ackerman (1970) made a very useful effort in introducing the population resource regions.  Ackerman used three basic criteria for devising the world’s regional scheme of population/ resource ratio.  These are- (a) Population factor                      (b) Resource factor                      (c) Technology factor  Among these factors he put greater emphasise upon the  Factor of technology.      </vt:lpstr>
      <vt:lpstr>According to Edward Ackerman  Population Resource Rrgions of The World  1. United States Type Regions (सयुक्त राज्य तुल्य प्रदेश) 2. European Type Regions  (यूरोप तुल्य प्रदेश) 3. Egyptian Type Regions  (मिस्र तुल्य प्रदेश) 4. Brazillian Type Regions  (ब्राज़ील तुल्य प्रदेश) 5. Arctic Desert Type Regions  (आर्कटिक मरुस्थल तुल्य प्रदेश)           </vt:lpstr>
      <vt:lpstr>Slide 5</vt:lpstr>
      <vt:lpstr>Slide 6</vt:lpstr>
      <vt:lpstr>Slide 7</vt:lpstr>
      <vt:lpstr>Slide 8</vt:lpstr>
      <vt:lpstr>Slide 9</vt:lpstr>
      <vt:lpstr>Slide 10</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HP</cp:lastModifiedBy>
  <cp:revision>193</cp:revision>
  <dcterms:created xsi:type="dcterms:W3CDTF">2013-07-15T20:26:40Z</dcterms:created>
  <dcterms:modified xsi:type="dcterms:W3CDTF">2023-08-09T05:26:49Z</dcterms:modified>
</cp:coreProperties>
</file>